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301" r:id="rId3"/>
    <p:sldId id="353" r:id="rId4"/>
    <p:sldId id="349" r:id="rId5"/>
    <p:sldId id="363" r:id="rId6"/>
    <p:sldId id="352" r:id="rId7"/>
    <p:sldId id="355" r:id="rId8"/>
    <p:sldId id="359" r:id="rId9"/>
    <p:sldId id="330" r:id="rId10"/>
    <p:sldId id="360" r:id="rId11"/>
    <p:sldId id="358" r:id="rId12"/>
    <p:sldId id="354" r:id="rId13"/>
    <p:sldId id="356" r:id="rId14"/>
    <p:sldId id="357" r:id="rId15"/>
    <p:sldId id="361" r:id="rId16"/>
    <p:sldId id="319" r:id="rId17"/>
    <p:sldId id="350" r:id="rId18"/>
    <p:sldId id="362" r:id="rId19"/>
  </p:sldIdLst>
  <p:sldSz cx="9144000" cy="6858000" type="screen4x3"/>
  <p:notesSz cx="6877050" cy="100028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Rg st="1" end="17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6CC"/>
    <a:srgbClr val="EAEAEA"/>
    <a:srgbClr val="DDDDDD"/>
    <a:srgbClr val="FFFFFF"/>
    <a:srgbClr val="33CC33"/>
    <a:srgbClr val="9933FF"/>
    <a:srgbClr val="CC00FF"/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2" autoAdjust="0"/>
    <p:restoredTop sz="81472" autoAdjust="0"/>
  </p:normalViewPr>
  <p:slideViewPr>
    <p:cSldViewPr>
      <p:cViewPr>
        <p:scale>
          <a:sx n="100" d="100"/>
          <a:sy n="100" d="100"/>
        </p:scale>
        <p:origin x="-1046" y="-3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13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66" tIns="46083" rIns="92166" bIns="46083" numCol="1" anchor="t" anchorCtr="0" compatLnSpc="1">
            <a:prstTxWarp prst="textNoShape">
              <a:avLst/>
            </a:prstTxWarp>
          </a:bodyPr>
          <a:lstStyle>
            <a:lvl1pPr defTabSz="92233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5725" y="0"/>
            <a:ext cx="29813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66" tIns="46083" rIns="92166" bIns="46083" numCol="1" anchor="t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02775"/>
            <a:ext cx="29813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66" tIns="46083" rIns="92166" bIns="46083" numCol="1" anchor="b" anchorCtr="0" compatLnSpc="1">
            <a:prstTxWarp prst="textNoShape">
              <a:avLst/>
            </a:prstTxWarp>
          </a:bodyPr>
          <a:lstStyle>
            <a:lvl1pPr defTabSz="92233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5725" y="9502775"/>
            <a:ext cx="298132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66" tIns="46083" rIns="92166" bIns="46083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ea typeface="ＭＳ Ｐゴシック" pitchFamily="50" charset="-128"/>
              </a:defRPr>
            </a:lvl1pPr>
          </a:lstStyle>
          <a:p>
            <a:pPr>
              <a:defRPr/>
            </a:pPr>
            <a:fld id="{8192B5F3-52C4-4757-96CE-123459B5118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125277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9738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95725" y="0"/>
            <a:ext cx="2979738" cy="5000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3A8C79E-F89A-41DA-B6DC-189CD89213D8}" type="datetimeFigureOut">
              <a:rPr lang="ja-JP" altLang="en-US"/>
              <a:pPr>
                <a:defRPr/>
              </a:pPr>
              <a:t>2018/9/5</a:t>
            </a:fld>
            <a:endParaRPr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 smtClean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7388" y="4751388"/>
            <a:ext cx="5502275" cy="45005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noProof="0" smtClean="0"/>
              <a:t>マスター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501188"/>
            <a:ext cx="2979738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95725" y="9501188"/>
            <a:ext cx="2979738" cy="5000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9588320-FCC0-4E29-8946-F5A67C827B17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016667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dirty="0" smtClean="0"/>
          </a:p>
        </p:txBody>
      </p:sp>
      <p:sp>
        <p:nvSpPr>
          <p:cNvPr id="15364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CB9C1789-B31D-4998-A5C2-B9AB30F6021E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ja-JP" altLang="en-US" dirty="0" smtClean="0"/>
          </a:p>
        </p:txBody>
      </p:sp>
      <p:sp>
        <p:nvSpPr>
          <p:cNvPr id="17412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2C07A3BD-E515-46C7-A6BB-32BB5EC53A08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3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smtClean="0"/>
              <a:t>次に測定試料について説明します。組織検体は、ホルマリン固定（指す）した後に、重元素で標識（指す）します。この重元素で</a:t>
            </a:r>
            <a:r>
              <a:rPr lang="en-US" altLang="ja-JP" smtClean="0"/>
              <a:t>X</a:t>
            </a:r>
            <a:r>
              <a:rPr lang="ja-JP" altLang="en-US" smtClean="0"/>
              <a:t>線による解析が容易になります。今回はゴルジ法を用いております。これを樹脂に包埋（指す）して測定します。検体の大きさに応じて、ドロップ状の樹脂（右写真を指す）の中で固まらせたり、キャピラリ（中を指す）の中にいれたり、ペレット（左を指す）にしたりします。今回は、主にキャピラリに包埋した検体を用いております。</a:t>
            </a:r>
          </a:p>
        </p:txBody>
      </p:sp>
      <p:sp>
        <p:nvSpPr>
          <p:cNvPr id="18436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1228E68-E68A-4418-92CA-309FD91AD2A9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8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smtClean="0"/>
              <a:t>次に測定試料について説明します。組織検体は、ホルマリン固定（指す）した後に、重元素で標識（指す）します。この重元素で</a:t>
            </a:r>
            <a:r>
              <a:rPr lang="en-US" altLang="ja-JP" smtClean="0"/>
              <a:t>X</a:t>
            </a:r>
            <a:r>
              <a:rPr lang="ja-JP" altLang="en-US" smtClean="0"/>
              <a:t>線による解析が容易になります。今回はゴルジ法を用いております。これを樹脂に包埋（指す）して測定します。検体の大きさに応じて、ドロップ状の樹脂（右写真を指す）の中で固まらせたり、キャピラリ（中を指す）の中にいれたり、ペレット（左を指す）にしたりします。今回は、主にキャピラリに包埋した検体を用いております。</a:t>
            </a:r>
          </a:p>
        </p:txBody>
      </p:sp>
      <p:sp>
        <p:nvSpPr>
          <p:cNvPr id="18436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1228E68-E68A-4418-92CA-309FD91AD2A9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9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smtClean="0"/>
              <a:t>次に測定試料について説明します。組織検体は、ホルマリン固定（指す）した後に、重元素で標識（指す）します。この重元素で</a:t>
            </a:r>
            <a:r>
              <a:rPr lang="en-US" altLang="ja-JP" smtClean="0"/>
              <a:t>X</a:t>
            </a:r>
            <a:r>
              <a:rPr lang="ja-JP" altLang="en-US" smtClean="0"/>
              <a:t>線による解析が容易になります。今回はゴルジ法を用いております。これを樹脂に包埋（指す）して測定します。検体の大きさに応じて、ドロップ状の樹脂（右写真を指す）の中で固まらせたり、キャピラリ（中を指す）の中にいれたり、ペレット（左を指す）にしたりします。今回は、主にキャピラリに包埋した検体を用いております。</a:t>
            </a:r>
          </a:p>
        </p:txBody>
      </p:sp>
      <p:sp>
        <p:nvSpPr>
          <p:cNvPr id="18436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1228E68-E68A-4418-92CA-309FD91AD2A9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10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smtClean="0"/>
              <a:t>そこで同じ三次元ということで、先ほどの結晶構造解析の方法を応用して、神経ネットワークの構造を解析いたしました。結晶解析では、回折像（指す）から電子密度マップ（指す）を求めます。この中に分子モデル（指す）を構築し、得られた分子構造から、反応メカニズム（指す）を検討するそうです。これと同様に、脳組織の</a:t>
            </a:r>
            <a:r>
              <a:rPr lang="en-US" altLang="ja-JP" smtClean="0"/>
              <a:t>X</a:t>
            </a:r>
            <a:r>
              <a:rPr lang="ja-JP" altLang="en-US" smtClean="0"/>
              <a:t>線像（指す）から、三次元的な</a:t>
            </a:r>
            <a:r>
              <a:rPr lang="en-US" altLang="ja-JP" smtClean="0"/>
              <a:t>CT</a:t>
            </a:r>
            <a:r>
              <a:rPr lang="ja-JP" altLang="en-US" smtClean="0"/>
              <a:t>係数のマップ（指す）を求め、これをトレースすることで、神経ネットワーク（指す）の構造モデルを構築しました。得られた構造を検討して、神経回路（指す）を解析しました。</a:t>
            </a:r>
          </a:p>
        </p:txBody>
      </p:sp>
      <p:sp>
        <p:nvSpPr>
          <p:cNvPr id="20484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60FC8A4D-E926-4A57-A0EC-EFF759A827A2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15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ノート プレースホルダー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ja-JP" altLang="en-US" smtClean="0"/>
              <a:t>得られた構造は複雑ですが、座標で記述されておりますので、どの部分でも取り出すことができます。たとえば（クリック）、この青と赤のニューロンを取り出して、その関係を検討します。すると（クリック）、これらニューロンが接続しているらしいことがわかります。この図では、矢印が出力で、それ以外が入力ですが、それが互いにつながっています。このような検討を繰り返す（クリック）ことで、全体の回路図を解析します。</a:t>
            </a:r>
          </a:p>
        </p:txBody>
      </p:sp>
      <p:sp>
        <p:nvSpPr>
          <p:cNvPr id="22532" name="スライド番号プレースホルダー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alibri" pitchFamily="34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3973EE64-57F3-456B-A676-7897C07E25E6}" type="slidenum">
              <a:rPr lang="ja-JP" altLang="en-US" smtClean="0">
                <a:latin typeface="Times New Roman" pitchFamily="18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altLang="ja-JP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71D23-6B70-4339-BF8F-2844994ACB5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2574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8951DF-D145-4D87-8A2D-16FBB5FEC3F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983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27399-957A-48D3-BF3B-CA4ABAD4662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56891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ja-JP" altLang="en-US" smtClean="0"/>
              <a:t>マスター サブタイトルの書式設定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49CDB-F7F4-4142-8E95-E78C0838BBB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111635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CF1F4B-FCF5-41F2-A7B1-ED1A9D74D30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01039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95FDE1-3EAA-4FB3-86FE-3267C208FB8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3606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C1FF3-C8E2-4FF5-9E56-C0F08E4A468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421098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D0B9F-80C7-4DEF-A4F3-67FE9B8BEEC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36951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362AC-498B-47BC-AEBD-22BD1BFD0EB1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6576766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B4763E-B557-43E5-BD15-4CDB8EEAAC8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798216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BFF65E-54C5-4135-BD00-8C4ADEFAB30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62833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C1933-E04A-4C66-95DA-FAF27D8A8FD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29760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7E7CD6-CBB1-47B2-861F-456403DBA75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0144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08DF4A-1410-4016-B070-3FB4244EEBE2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923272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582DE0-99DD-4EBC-8DB2-C50761846B2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66543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EF7F80-048F-40B8-913B-D471F00971E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54475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443C8F-3E0D-428D-8A79-81F8090CD3EB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36683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DAEEAD-8ABD-403F-B192-1A8F33CEF1E4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58271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3320C1-174E-4CC1-B52F-53B34DDDC1BD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23114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8134AB-6298-4267-849A-2DB313F1011C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3366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03462E-85E6-4085-AA97-79F82F69C868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21833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890EA7-CAC9-44E2-8712-E94081EAC61A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95980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ＭＳ Ｐゴシック" pitchFamily="50" charset="-128"/>
              </a:defRPr>
            </a:lvl1pPr>
          </a:lstStyle>
          <a:p>
            <a:pPr>
              <a:defRPr/>
            </a:pPr>
            <a:fld id="{307E5A39-85AA-40D7-BC92-59C1B6701330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タイトルの書式設定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smtClean="0"/>
              <a:t>マスタ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  <a:ea typeface="ＭＳ Ｐゴシック" pitchFamily="50" charset="-128"/>
              </a:defRPr>
            </a:lvl1pPr>
          </a:lstStyle>
          <a:p>
            <a:pPr>
              <a:defRPr/>
            </a:pPr>
            <a:fld id="{D88EDF3E-D4BC-4570-AFA4-8A76161BC8B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38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4.png"/><Relationship Id="rId4" Type="http://schemas.openxmlformats.org/officeDocument/2006/relationships/image" Target="../media/image39.png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" descr="C:\Users\Mizutani\all\gakkai\201512生化学会\脳神経回路mizutaniFig6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50" y="0"/>
            <a:ext cx="71564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827584" y="1628800"/>
            <a:ext cx="8316416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TW" altLang="en-US" sz="2000" dirty="0" smtClean="0">
                <a:latin typeface="Calibri" pitchFamily="34" charset="0"/>
              </a:rPr>
              <a:t>水谷 隆太</a:t>
            </a:r>
            <a:r>
              <a:rPr lang="en-US" altLang="zh-TW" sz="2000" baseline="30000" dirty="0" smtClean="0">
                <a:latin typeface="Calibri" pitchFamily="34" charset="0"/>
              </a:rPr>
              <a:t>1</a:t>
            </a:r>
            <a:r>
              <a:rPr lang="en-US" altLang="zh-TW" sz="2000" dirty="0">
                <a:latin typeface="Calibri" pitchFamily="34" charset="0"/>
              </a:rPr>
              <a:t>*</a:t>
            </a:r>
            <a:r>
              <a:rPr lang="zh-TW" altLang="en-US" sz="2000" dirty="0" smtClean="0">
                <a:latin typeface="Calibri" pitchFamily="34" charset="0"/>
              </a:rPr>
              <a:t>，雑賀 里乃</a:t>
            </a:r>
            <a:r>
              <a:rPr lang="en-US" altLang="zh-TW" sz="2000" baseline="30000" dirty="0" smtClean="0">
                <a:latin typeface="Calibri" pitchFamily="34" charset="0"/>
              </a:rPr>
              <a:t>1</a:t>
            </a:r>
            <a:r>
              <a:rPr lang="ja-JP" altLang="en-US" sz="2000" dirty="0" err="1" smtClean="0">
                <a:latin typeface="Calibri" pitchFamily="34" charset="0"/>
              </a:rPr>
              <a:t>，</a:t>
            </a:r>
            <a:r>
              <a:rPr lang="ja-JP" altLang="en-US" sz="2000" dirty="0" smtClean="0">
                <a:latin typeface="Calibri" pitchFamily="34" charset="0"/>
              </a:rPr>
              <a:t>星野 真人</a:t>
            </a:r>
            <a:r>
              <a:rPr lang="en-US" altLang="zh-TW" sz="2000" baseline="30000" dirty="0" smtClean="0">
                <a:latin typeface="Calibri" pitchFamily="34" charset="0"/>
              </a:rPr>
              <a:t>2</a:t>
            </a:r>
            <a:r>
              <a:rPr lang="ja-JP" altLang="en-US" sz="2000" dirty="0" err="1">
                <a:latin typeface="Calibri" pitchFamily="34" charset="0"/>
              </a:rPr>
              <a:t>，</a:t>
            </a:r>
            <a:r>
              <a:rPr lang="ja-JP" altLang="en-US" sz="2000" dirty="0">
                <a:latin typeface="Calibri" pitchFamily="34" charset="0"/>
              </a:rPr>
              <a:t>上椙 真之</a:t>
            </a:r>
            <a:r>
              <a:rPr lang="en-US" altLang="zh-TW" sz="2000" baseline="30000" dirty="0">
                <a:latin typeface="Calibri" pitchFamily="34" charset="0"/>
              </a:rPr>
              <a:t>2</a:t>
            </a:r>
            <a:r>
              <a:rPr lang="zh-TW" altLang="en-US" sz="2000" dirty="0">
                <a:latin typeface="Calibri" pitchFamily="34" charset="0"/>
              </a:rPr>
              <a:t>，竹内 </a:t>
            </a:r>
            <a:r>
              <a:rPr lang="zh-TW" altLang="en-US" sz="2000" dirty="0" smtClean="0">
                <a:latin typeface="Calibri" pitchFamily="34" charset="0"/>
              </a:rPr>
              <a:t>晃久</a:t>
            </a:r>
            <a:r>
              <a:rPr lang="en-US" altLang="zh-TW" sz="2000" baseline="30000" dirty="0" smtClean="0">
                <a:latin typeface="Calibri" pitchFamily="34" charset="0"/>
              </a:rPr>
              <a:t>2</a:t>
            </a:r>
            <a:r>
              <a:rPr lang="zh-TW" altLang="en-US" sz="2000" dirty="0" smtClean="0">
                <a:latin typeface="Calibri" pitchFamily="34" charset="0"/>
              </a:rPr>
              <a:t>，寺田 靖子</a:t>
            </a:r>
            <a:r>
              <a:rPr lang="en-US" altLang="zh-TW" sz="2000" baseline="30000" dirty="0" smtClean="0">
                <a:latin typeface="Calibri" pitchFamily="34" charset="0"/>
              </a:rPr>
              <a:t>2</a:t>
            </a:r>
            <a:r>
              <a:rPr lang="zh-TW" altLang="en-US" sz="2000" dirty="0">
                <a:latin typeface="Calibri" pitchFamily="34" charset="0"/>
              </a:rPr>
              <a:t>，上杉 健太朗</a:t>
            </a:r>
            <a:r>
              <a:rPr lang="en-US" altLang="zh-TW" sz="2000" baseline="30000" dirty="0">
                <a:latin typeface="Calibri" pitchFamily="34" charset="0"/>
              </a:rPr>
              <a:t>2</a:t>
            </a:r>
            <a:r>
              <a:rPr lang="zh-TW" altLang="en-US" sz="2000" dirty="0">
                <a:latin typeface="Calibri" pitchFamily="34" charset="0"/>
              </a:rPr>
              <a:t>，鈴木 </a:t>
            </a:r>
            <a:r>
              <a:rPr lang="zh-TW" altLang="en-US" sz="2000" dirty="0" smtClean="0">
                <a:latin typeface="Calibri" pitchFamily="34" charset="0"/>
              </a:rPr>
              <a:t>芳生</a:t>
            </a:r>
            <a:r>
              <a:rPr lang="en-US" altLang="ja-JP" sz="2000" baseline="30000" dirty="0" smtClean="0">
                <a:latin typeface="Calibri" pitchFamily="34" charset="0"/>
              </a:rPr>
              <a:t>3,4</a:t>
            </a:r>
            <a:r>
              <a:rPr lang="zh-TW" altLang="en-US" sz="2000" dirty="0" smtClean="0">
                <a:latin typeface="Calibri" pitchFamily="34" charset="0"/>
              </a:rPr>
              <a:t>，</a:t>
            </a:r>
            <a:r>
              <a:rPr lang="en-US" altLang="zh-TW" sz="2000" dirty="0" smtClean="0">
                <a:latin typeface="Calibri" pitchFamily="34" charset="0"/>
              </a:rPr>
              <a:t>Vincent </a:t>
            </a:r>
            <a:r>
              <a:rPr lang="en-US" altLang="zh-TW" sz="2000" dirty="0">
                <a:latin typeface="Calibri" pitchFamily="34" charset="0"/>
              </a:rPr>
              <a:t>De </a:t>
            </a:r>
            <a:r>
              <a:rPr lang="en-US" altLang="zh-TW" sz="2000" dirty="0" smtClean="0">
                <a:latin typeface="Calibri" pitchFamily="34" charset="0"/>
              </a:rPr>
              <a:t>Andrade</a:t>
            </a:r>
            <a:r>
              <a:rPr lang="en-US" altLang="ja-JP" sz="2000" baseline="30000" dirty="0" smtClean="0">
                <a:latin typeface="Calibri" pitchFamily="34" charset="0"/>
              </a:rPr>
              <a:t>5</a:t>
            </a:r>
            <a:r>
              <a:rPr lang="ja-JP" altLang="en-US" sz="2000" dirty="0" err="1" smtClean="0">
                <a:latin typeface="Calibri" pitchFamily="34" charset="0"/>
              </a:rPr>
              <a:t>，</a:t>
            </a:r>
            <a:r>
              <a:rPr lang="en-US" altLang="ja-JP" sz="2000" dirty="0">
                <a:latin typeface="Calibri" pitchFamily="34" charset="0"/>
              </a:rPr>
              <a:t>Francesco De </a:t>
            </a:r>
            <a:r>
              <a:rPr lang="en-US" altLang="ja-JP" sz="2000" dirty="0" smtClean="0">
                <a:latin typeface="Calibri" pitchFamily="34" charset="0"/>
              </a:rPr>
              <a:t>Carlo</a:t>
            </a:r>
            <a:r>
              <a:rPr lang="en-US" altLang="ja-JP" sz="2000" baseline="30000" dirty="0" smtClean="0">
                <a:latin typeface="Calibri" pitchFamily="34" charset="0"/>
              </a:rPr>
              <a:t>5</a:t>
            </a:r>
            <a:endParaRPr lang="en-US" altLang="zh-TW" sz="2000" baseline="300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Calibri" pitchFamily="34" charset="0"/>
              </a:rPr>
              <a:t>　</a:t>
            </a:r>
            <a:r>
              <a:rPr lang="en-US" altLang="ja-JP" sz="2000" baseline="30000" dirty="0">
                <a:latin typeface="Calibri" pitchFamily="34" charset="0"/>
              </a:rPr>
              <a:t>1</a:t>
            </a:r>
            <a:r>
              <a:rPr lang="ja-JP" altLang="en-US" sz="2000" dirty="0">
                <a:latin typeface="Calibri" pitchFamily="34" charset="0"/>
              </a:rPr>
              <a:t>東海</a:t>
            </a:r>
            <a:r>
              <a:rPr lang="ja-JP" altLang="en-US" sz="2000" dirty="0" smtClean="0">
                <a:latin typeface="Calibri" pitchFamily="34" charset="0"/>
              </a:rPr>
              <a:t>大工・生化，</a:t>
            </a:r>
            <a:r>
              <a:rPr lang="en-US" altLang="ja-JP" sz="2000" baseline="30000" dirty="0" smtClean="0">
                <a:latin typeface="Calibri" pitchFamily="34" charset="0"/>
              </a:rPr>
              <a:t>2</a:t>
            </a:r>
            <a:r>
              <a:rPr lang="ja-JP" altLang="en-US" sz="2000" dirty="0" smtClean="0">
                <a:latin typeface="Calibri" pitchFamily="34" charset="0"/>
              </a:rPr>
              <a:t>高輝度光</a:t>
            </a:r>
            <a:r>
              <a:rPr lang="ja-JP" altLang="en-US" sz="2000" dirty="0">
                <a:latin typeface="Calibri" pitchFamily="34" charset="0"/>
              </a:rPr>
              <a:t>科学研究センター</a:t>
            </a:r>
            <a:r>
              <a:rPr lang="en-US" altLang="ja-JP" sz="2000" dirty="0">
                <a:latin typeface="Calibri" pitchFamily="34" charset="0"/>
              </a:rPr>
              <a:t>/</a:t>
            </a:r>
            <a:r>
              <a:rPr lang="en-US" altLang="ja-JP" sz="2000" dirty="0" smtClean="0">
                <a:latin typeface="Calibri" pitchFamily="34" charset="0"/>
              </a:rPr>
              <a:t>SPring-8</a:t>
            </a:r>
            <a:r>
              <a:rPr lang="ja-JP" altLang="en-US" sz="2000" dirty="0" err="1" smtClean="0">
                <a:latin typeface="Calibri" pitchFamily="34" charset="0"/>
              </a:rPr>
              <a:t>，</a:t>
            </a:r>
            <a:endParaRPr lang="en-US" altLang="ja-JP" sz="20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Calibri" pitchFamily="34" charset="0"/>
              </a:rPr>
              <a:t>　</a:t>
            </a:r>
            <a:r>
              <a:rPr lang="en-US" altLang="ja-JP" sz="2000" baseline="30000" dirty="0" smtClean="0">
                <a:latin typeface="Calibri" pitchFamily="34" charset="0"/>
              </a:rPr>
              <a:t>3</a:t>
            </a:r>
            <a:r>
              <a:rPr lang="ja-JP" altLang="en-US" sz="2000" dirty="0" smtClean="0">
                <a:latin typeface="Calibri" pitchFamily="34" charset="0"/>
              </a:rPr>
              <a:t>東大・院新領域，</a:t>
            </a:r>
            <a:r>
              <a:rPr lang="en-US" altLang="ja-JP" sz="2000" baseline="30000" dirty="0">
                <a:latin typeface="Calibri" pitchFamily="34" charset="0"/>
              </a:rPr>
              <a:t> </a:t>
            </a:r>
            <a:r>
              <a:rPr lang="en-US" altLang="ja-JP" sz="2000" baseline="30000" dirty="0" smtClean="0">
                <a:latin typeface="Calibri" pitchFamily="34" charset="0"/>
              </a:rPr>
              <a:t>4</a:t>
            </a:r>
            <a:r>
              <a:rPr lang="ja-JP" altLang="en-US" sz="2000" dirty="0" smtClean="0">
                <a:latin typeface="Calibri" pitchFamily="34" charset="0"/>
              </a:rPr>
              <a:t>高エネルギー加速器研究機構・</a:t>
            </a:r>
            <a:r>
              <a:rPr lang="en-US" altLang="ja-JP" sz="2000" dirty="0" smtClean="0">
                <a:latin typeface="Calibri" pitchFamily="34" charset="0"/>
              </a:rPr>
              <a:t>Photon Factory</a:t>
            </a:r>
            <a:r>
              <a:rPr lang="ja-JP" altLang="en-US" sz="2000" dirty="0" err="1" smtClean="0">
                <a:latin typeface="Calibri" pitchFamily="34" charset="0"/>
              </a:rPr>
              <a:t>，</a:t>
            </a:r>
            <a:endParaRPr lang="en-US" altLang="ja-JP" sz="20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Calibri" pitchFamily="34" charset="0"/>
              </a:rPr>
              <a:t>　</a:t>
            </a:r>
            <a:r>
              <a:rPr lang="en-US" altLang="ja-JP" sz="2000" baseline="30000" dirty="0" smtClean="0">
                <a:latin typeface="Calibri" pitchFamily="34" charset="0"/>
              </a:rPr>
              <a:t>5</a:t>
            </a:r>
            <a:r>
              <a:rPr lang="ja-JP" altLang="en-US" sz="2000" dirty="0">
                <a:latin typeface="Calibri" pitchFamily="34" charset="0"/>
              </a:rPr>
              <a:t>米</a:t>
            </a:r>
            <a:r>
              <a:rPr lang="ja-JP" altLang="en-US" sz="2000" dirty="0" smtClean="0">
                <a:latin typeface="Calibri" pitchFamily="34" charset="0"/>
              </a:rPr>
              <a:t>アルゴンヌ国立研究所・</a:t>
            </a:r>
            <a:r>
              <a:rPr lang="en-US" altLang="ja-JP" sz="2000" dirty="0" smtClean="0">
                <a:latin typeface="Calibri" pitchFamily="34" charset="0"/>
              </a:rPr>
              <a:t>Advanced Photon Source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ja-JP" sz="1400" dirty="0" smtClean="0">
                <a:latin typeface="Calibri" pitchFamily="34" charset="0"/>
              </a:rPr>
              <a:t>Ryuta Mizutani</a:t>
            </a:r>
            <a:r>
              <a:rPr lang="en-US" altLang="ja-JP" sz="1400" baseline="30000" dirty="0" smtClean="0">
                <a:latin typeface="Calibri" pitchFamily="34" charset="0"/>
              </a:rPr>
              <a:t>1</a:t>
            </a:r>
            <a:r>
              <a:rPr lang="en-US" altLang="ja-JP" sz="1400" dirty="0" smtClean="0">
                <a:latin typeface="Calibri" pitchFamily="34" charset="0"/>
              </a:rPr>
              <a:t>*, </a:t>
            </a:r>
            <a:r>
              <a:rPr lang="en-US" altLang="ja-JP" sz="1400" dirty="0" err="1" smtClean="0">
                <a:latin typeface="Calibri" pitchFamily="34" charset="0"/>
              </a:rPr>
              <a:t>Rino</a:t>
            </a:r>
            <a:r>
              <a:rPr lang="en-US" altLang="ja-JP" sz="1400" dirty="0" smtClean="0">
                <a:latin typeface="Calibri" pitchFamily="34" charset="0"/>
              </a:rPr>
              <a:t> Saiga</a:t>
            </a:r>
            <a:r>
              <a:rPr lang="en-US" altLang="ja-JP" sz="1400" baseline="30000" dirty="0" smtClean="0">
                <a:latin typeface="Calibri" pitchFamily="34" charset="0"/>
              </a:rPr>
              <a:t>1</a:t>
            </a:r>
            <a:r>
              <a:rPr lang="en-US" altLang="ja-JP" sz="1400" dirty="0" smtClean="0">
                <a:latin typeface="Calibri" pitchFamily="34" charset="0"/>
              </a:rPr>
              <a:t>, Masato Hoshino</a:t>
            </a:r>
            <a:r>
              <a:rPr lang="en-US" altLang="ja-JP" sz="1400" baseline="30000" dirty="0" smtClean="0">
                <a:latin typeface="Calibri" pitchFamily="34" charset="0"/>
              </a:rPr>
              <a:t>2</a:t>
            </a:r>
            <a:r>
              <a:rPr lang="en-US" altLang="ja-JP" sz="1400" dirty="0" smtClean="0">
                <a:latin typeface="Calibri" pitchFamily="34" charset="0"/>
              </a:rPr>
              <a:t>, Masayuki Uesugi</a:t>
            </a:r>
            <a:r>
              <a:rPr lang="en-US" altLang="ja-JP" sz="1400" baseline="30000" dirty="0" smtClean="0">
                <a:latin typeface="Calibri" pitchFamily="34" charset="0"/>
              </a:rPr>
              <a:t>2</a:t>
            </a:r>
            <a:r>
              <a:rPr lang="en-US" altLang="ja-JP" sz="1400" dirty="0" smtClean="0">
                <a:latin typeface="Calibri" pitchFamily="34" charset="0"/>
              </a:rPr>
              <a:t>, Akihisa Takeuchi</a:t>
            </a:r>
            <a:r>
              <a:rPr lang="en-US" altLang="ja-JP" sz="1400" baseline="30000" dirty="0" smtClean="0">
                <a:latin typeface="Calibri" pitchFamily="34" charset="0"/>
              </a:rPr>
              <a:t>2</a:t>
            </a:r>
            <a:r>
              <a:rPr lang="en-US" altLang="ja-JP" sz="1400" dirty="0" smtClean="0">
                <a:latin typeface="Calibri" pitchFamily="34" charset="0"/>
              </a:rPr>
              <a:t>, Yasuko Terada</a:t>
            </a:r>
            <a:r>
              <a:rPr lang="en-US" altLang="ja-JP" sz="1400" baseline="30000" dirty="0" smtClean="0">
                <a:latin typeface="Calibri" pitchFamily="34" charset="0"/>
              </a:rPr>
              <a:t>2</a:t>
            </a:r>
            <a:r>
              <a:rPr lang="en-US" altLang="ja-JP" sz="1400" dirty="0" smtClean="0">
                <a:latin typeface="Calibri" pitchFamily="34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 smtClean="0">
                <a:latin typeface="Calibri" pitchFamily="34" charset="0"/>
              </a:rPr>
              <a:t>Kentaro Uesugi</a:t>
            </a:r>
            <a:r>
              <a:rPr lang="en-US" altLang="ja-JP" sz="1400" baseline="30000" dirty="0">
                <a:latin typeface="Calibri" pitchFamily="34" charset="0"/>
              </a:rPr>
              <a:t>2</a:t>
            </a:r>
            <a:r>
              <a:rPr lang="en-US" altLang="ja-JP" sz="1400" dirty="0" smtClean="0">
                <a:latin typeface="Calibri" pitchFamily="34" charset="0"/>
              </a:rPr>
              <a:t>, Yoshio Suzuki</a:t>
            </a:r>
            <a:r>
              <a:rPr lang="en-US" altLang="ja-JP" sz="1400" baseline="30000" dirty="0" smtClean="0">
                <a:latin typeface="Calibri" pitchFamily="34" charset="0"/>
              </a:rPr>
              <a:t>3,4</a:t>
            </a:r>
            <a:r>
              <a:rPr lang="en-US" altLang="ja-JP" sz="1400" dirty="0" smtClean="0">
                <a:latin typeface="Calibri" pitchFamily="34" charset="0"/>
              </a:rPr>
              <a:t>, Vincent De Andrade</a:t>
            </a:r>
            <a:r>
              <a:rPr lang="en-US" altLang="ja-JP" sz="1400" baseline="30000" dirty="0" smtClean="0">
                <a:latin typeface="Calibri" pitchFamily="34" charset="0"/>
              </a:rPr>
              <a:t>5</a:t>
            </a:r>
            <a:r>
              <a:rPr lang="en-US" altLang="ja-JP" sz="1400" dirty="0" smtClean="0">
                <a:latin typeface="Calibri" pitchFamily="34" charset="0"/>
              </a:rPr>
              <a:t>, and Francesco De Carlo</a:t>
            </a:r>
            <a:r>
              <a:rPr lang="en-US" altLang="ja-JP" sz="1400" baseline="30000" dirty="0" smtClean="0">
                <a:latin typeface="Calibri" pitchFamily="34" charset="0"/>
              </a:rPr>
              <a:t>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 smtClean="0">
                <a:latin typeface="Calibri" pitchFamily="34" charset="0"/>
              </a:rPr>
              <a:t> </a:t>
            </a:r>
            <a:r>
              <a:rPr lang="en-US" altLang="ja-JP" sz="1400" baseline="30000" dirty="0" smtClean="0">
                <a:latin typeface="Calibri" pitchFamily="34" charset="0"/>
              </a:rPr>
              <a:t>1</a:t>
            </a:r>
            <a:r>
              <a:rPr lang="en-US" altLang="ja-JP" sz="1400" dirty="0" smtClean="0">
                <a:latin typeface="Calibri" pitchFamily="34" charset="0"/>
              </a:rPr>
              <a:t>Sch</a:t>
            </a:r>
            <a:r>
              <a:rPr lang="en-US" altLang="ja-JP" sz="1400" dirty="0">
                <a:latin typeface="Calibri" pitchFamily="34" charset="0"/>
              </a:rPr>
              <a:t>. of Engineering, Tokai Univ.; </a:t>
            </a:r>
            <a:r>
              <a:rPr lang="en-US" altLang="ja-JP" sz="1400" baseline="30000" dirty="0" smtClean="0">
                <a:latin typeface="Calibri" pitchFamily="34" charset="0"/>
              </a:rPr>
              <a:t>2</a:t>
            </a:r>
            <a:r>
              <a:rPr lang="en-US" altLang="ja-JP" sz="1400" dirty="0" smtClean="0">
                <a:latin typeface="Calibri" pitchFamily="34" charset="0"/>
              </a:rPr>
              <a:t>JASRI/SPring-8</a:t>
            </a:r>
            <a:r>
              <a:rPr lang="en-US" altLang="ja-JP" sz="1400" dirty="0">
                <a:latin typeface="Calibri" pitchFamily="34" charset="0"/>
              </a:rPr>
              <a:t>.; </a:t>
            </a:r>
            <a:r>
              <a:rPr lang="en-US" altLang="ja-JP" sz="1400" baseline="30000" dirty="0" smtClean="0">
                <a:latin typeface="Calibri" pitchFamily="34" charset="0"/>
              </a:rPr>
              <a:t>3</a:t>
            </a:r>
            <a:r>
              <a:rPr lang="en-US" altLang="ja-JP" sz="1400" dirty="0" smtClean="0">
                <a:latin typeface="Calibri" pitchFamily="34" charset="0"/>
              </a:rPr>
              <a:t>Grad. Sch. of Frontier Sci., Univ. Tokyo; </a:t>
            </a:r>
            <a:r>
              <a:rPr lang="en-US" altLang="ja-JP" sz="1400" baseline="30000" dirty="0" smtClean="0">
                <a:latin typeface="Calibri" pitchFamily="34" charset="0"/>
              </a:rPr>
              <a:t>4</a:t>
            </a:r>
            <a:r>
              <a:rPr lang="en-US" altLang="ja-JP" sz="1400" dirty="0" smtClean="0">
                <a:latin typeface="Calibri" pitchFamily="34" charset="0"/>
              </a:rPr>
              <a:t>Phpton Factory, KEK;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 smtClean="0">
                <a:latin typeface="Calibri" pitchFamily="34" charset="0"/>
              </a:rPr>
              <a:t> </a:t>
            </a:r>
            <a:r>
              <a:rPr lang="en-US" altLang="ja-JP" sz="1400" baseline="30000" dirty="0" smtClean="0">
                <a:latin typeface="Calibri" pitchFamily="34" charset="0"/>
              </a:rPr>
              <a:t>5</a:t>
            </a:r>
            <a:r>
              <a:rPr lang="en-US" altLang="ja-JP" sz="1400" dirty="0" smtClean="0">
                <a:latin typeface="Calibri" pitchFamily="34" charset="0"/>
              </a:rPr>
              <a:t>Advanced Photon Source, Argonne National Lab.</a:t>
            </a:r>
            <a:endParaRPr lang="en-US" altLang="ja-JP" sz="1400" dirty="0">
              <a:latin typeface="Calibri" pitchFamily="34" charset="0"/>
            </a:endParaRPr>
          </a:p>
        </p:txBody>
      </p:sp>
      <p:sp>
        <p:nvSpPr>
          <p:cNvPr id="3076" name="Text Box 5"/>
          <p:cNvSpPr txBox="1">
            <a:spLocks noChangeArrowheads="1"/>
          </p:cNvSpPr>
          <p:nvPr/>
        </p:nvSpPr>
        <p:spPr bwMode="auto">
          <a:xfrm>
            <a:off x="179512" y="116632"/>
            <a:ext cx="84963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rIns="0">
            <a:spAutoFit/>
          </a:bodyPr>
          <a:lstStyle>
            <a:lvl1pPr marL="444500" indent="-444500"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dirty="0">
                <a:latin typeface="ＭＳ Ｐゴシック" charset="-128"/>
              </a:rPr>
              <a:t>放射光</a:t>
            </a:r>
            <a:r>
              <a:rPr lang="en-US" altLang="ja-JP" dirty="0">
                <a:latin typeface="ＭＳ Ｐゴシック" charset="-128"/>
              </a:rPr>
              <a:t>X</a:t>
            </a:r>
            <a:r>
              <a:rPr lang="ja-JP" altLang="en-US" dirty="0">
                <a:latin typeface="ＭＳ Ｐゴシック" charset="-128"/>
              </a:rPr>
              <a:t>線を用いた生物試料の三次元</a:t>
            </a:r>
            <a:r>
              <a:rPr lang="ja-JP" altLang="en-US" dirty="0" smtClean="0">
                <a:latin typeface="ＭＳ Ｐゴシック" charset="-128"/>
              </a:rPr>
              <a:t>解析</a:t>
            </a:r>
            <a:endParaRPr lang="en-US" altLang="ja-JP" dirty="0">
              <a:latin typeface="ＭＳ Ｐゴシック" charset="-128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dirty="0">
                <a:latin typeface="Calibri" pitchFamily="34" charset="0"/>
              </a:rPr>
              <a:t>Three-dimensional analysis of </a:t>
            </a:r>
            <a:r>
              <a:rPr lang="en-US" altLang="ja-JP" dirty="0" smtClean="0">
                <a:latin typeface="Calibri" pitchFamily="34" charset="0"/>
              </a:rPr>
              <a:t>biological samples using synchrotron radiation</a:t>
            </a:r>
            <a:endParaRPr lang="ja-JP" altLang="en-US" dirty="0">
              <a:latin typeface="Calibri" pitchFamily="34" charset="0"/>
            </a:endParaRPr>
          </a:p>
        </p:txBody>
      </p:sp>
      <p:sp>
        <p:nvSpPr>
          <p:cNvPr id="3077" name="Text Box 6"/>
          <p:cNvSpPr txBox="1">
            <a:spLocks noChangeArrowheads="1"/>
          </p:cNvSpPr>
          <p:nvPr/>
        </p:nvSpPr>
        <p:spPr bwMode="auto">
          <a:xfrm>
            <a:off x="250825" y="4149080"/>
            <a:ext cx="871378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ja-JP" altLang="en-US" sz="1400" dirty="0">
                <a:latin typeface="Calibri" pitchFamily="34" charset="0"/>
              </a:rPr>
              <a:t>本研究の実施につき、関係各位に深く謝意を表する。</a:t>
            </a:r>
            <a:endParaRPr lang="en-US" altLang="ja-JP" sz="14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 smtClean="0">
                <a:latin typeface="Calibri" pitchFamily="34" charset="0"/>
              </a:rPr>
              <a:t>ヒト</a:t>
            </a:r>
            <a:r>
              <a:rPr lang="ja-JP" altLang="en-US" sz="1400" dirty="0">
                <a:latin typeface="Calibri" pitchFamily="34" charset="0"/>
              </a:rPr>
              <a:t>組織</a:t>
            </a:r>
            <a:r>
              <a:rPr lang="ja-JP" altLang="en-US" sz="1400" dirty="0" smtClean="0">
                <a:latin typeface="Calibri" pitchFamily="34" charset="0"/>
              </a:rPr>
              <a:t>を用いた研究に関して</a:t>
            </a:r>
            <a:r>
              <a:rPr lang="ja-JP" altLang="en-US" sz="1400" dirty="0">
                <a:latin typeface="Calibri" pitchFamily="34" charset="0"/>
              </a:rPr>
              <a:t>は、東海大学「人を対象とする研究」に関する倫理委員会、および、医学部臨床研究審査委員会を含め、関連各機関における</a:t>
            </a:r>
            <a:r>
              <a:rPr lang="ja-JP" altLang="en-US" sz="1400" dirty="0" smtClean="0">
                <a:latin typeface="Calibri" pitchFamily="34" charset="0"/>
              </a:rPr>
              <a:t>倫理委員会等の</a:t>
            </a:r>
            <a:r>
              <a:rPr lang="ja-JP" altLang="en-US" sz="1400" dirty="0">
                <a:latin typeface="Calibri" pitchFamily="34" charset="0"/>
              </a:rPr>
              <a:t>審査を経て、認められた条件に</a:t>
            </a:r>
            <a:r>
              <a:rPr lang="ja-JP" altLang="en-US" sz="1400" dirty="0" smtClean="0">
                <a:latin typeface="Calibri" pitchFamily="34" charset="0"/>
              </a:rPr>
              <a:t>従って実施</a:t>
            </a:r>
            <a:r>
              <a:rPr lang="ja-JP" altLang="en-US" sz="1400" dirty="0">
                <a:latin typeface="Calibri" pitchFamily="34" charset="0"/>
              </a:rPr>
              <a:t>している。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latin typeface="Calibri" pitchFamily="34" charset="0"/>
              </a:rPr>
              <a:t>本研究は、文部科学省科学研究費基盤研究</a:t>
            </a:r>
            <a:r>
              <a:rPr lang="en-US" altLang="ja-JP" sz="1400" dirty="0">
                <a:latin typeface="Calibri" pitchFamily="34" charset="0"/>
              </a:rPr>
              <a:t>B</a:t>
            </a:r>
            <a:r>
              <a:rPr lang="ja-JP" altLang="en-US" sz="1400" dirty="0">
                <a:latin typeface="Calibri" pitchFamily="34" charset="0"/>
              </a:rPr>
              <a:t>（</a:t>
            </a:r>
            <a:r>
              <a:rPr lang="en-US" altLang="ja-JP" sz="1400" dirty="0">
                <a:latin typeface="Calibri" pitchFamily="34" charset="0"/>
              </a:rPr>
              <a:t>25282250</a:t>
            </a:r>
            <a:r>
              <a:rPr lang="ja-JP" altLang="en-US" sz="1400" dirty="0">
                <a:latin typeface="Calibri" pitchFamily="34" charset="0"/>
              </a:rPr>
              <a:t>）、挑戦的萌芽研究（</a:t>
            </a:r>
            <a:r>
              <a:rPr lang="en-US" altLang="ja-JP" sz="1400" dirty="0">
                <a:latin typeface="Calibri" pitchFamily="34" charset="0"/>
              </a:rPr>
              <a:t>25610126</a:t>
            </a:r>
            <a:r>
              <a:rPr lang="ja-JP" altLang="en-US" sz="1400" dirty="0">
                <a:latin typeface="Calibri" pitchFamily="34" charset="0"/>
              </a:rPr>
              <a:t>）、基盤研究</a:t>
            </a:r>
            <a:r>
              <a:rPr lang="en-US" altLang="ja-JP" sz="1400" dirty="0">
                <a:latin typeface="Calibri" pitchFamily="34" charset="0"/>
              </a:rPr>
              <a:t>C</a:t>
            </a:r>
            <a:r>
              <a:rPr lang="ja-JP" altLang="en-US" sz="1400" dirty="0">
                <a:latin typeface="Calibri" pitchFamily="34" charset="0"/>
              </a:rPr>
              <a:t>（</a:t>
            </a:r>
            <a:r>
              <a:rPr lang="en-US" altLang="ja-JP" sz="1400" dirty="0">
                <a:latin typeface="Calibri" pitchFamily="34" charset="0"/>
              </a:rPr>
              <a:t>21611009</a:t>
            </a:r>
            <a:r>
              <a:rPr lang="ja-JP" altLang="en-US" sz="1400" dirty="0">
                <a:latin typeface="Calibri" pitchFamily="34" charset="0"/>
              </a:rPr>
              <a:t>）を含め、各種助成に基づいて実施している。</a:t>
            </a:r>
            <a:endParaRPr lang="en-US" altLang="ja-JP" sz="14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400" dirty="0">
                <a:latin typeface="Calibri" pitchFamily="34" charset="0"/>
              </a:rPr>
              <a:t>大型放射光施設</a:t>
            </a:r>
            <a:r>
              <a:rPr lang="en-US" altLang="ja-JP" sz="1400" dirty="0">
                <a:latin typeface="Calibri" pitchFamily="34" charset="0"/>
              </a:rPr>
              <a:t>SPring-8</a:t>
            </a:r>
            <a:r>
              <a:rPr lang="ja-JP" altLang="en-US" sz="1400" dirty="0">
                <a:latin typeface="Calibri" pitchFamily="34" charset="0"/>
              </a:rPr>
              <a:t>における実験は、以下の課題により実施している：</a:t>
            </a:r>
            <a:r>
              <a:rPr lang="en-US" altLang="ja-JP" sz="1400" dirty="0">
                <a:latin typeface="Calibri" pitchFamily="34" charset="0"/>
              </a:rPr>
              <a:t>proposal nos. </a:t>
            </a:r>
            <a:r>
              <a:rPr lang="en-US" altLang="en-US" sz="1400" dirty="0">
                <a:latin typeface="Calibri" pitchFamily="34" charset="0"/>
              </a:rPr>
              <a:t>2006B1014</a:t>
            </a:r>
            <a:r>
              <a:rPr lang="en-US" altLang="ja-JP" sz="1400" dirty="0">
                <a:latin typeface="Calibri" pitchFamily="34" charset="0"/>
              </a:rPr>
              <a:t>, 2006B1716, 2007A1844, 2007A2072, 2007B1102, 2007B1894, 2008A1190, 2008B1261, 2009A1113, </a:t>
            </a:r>
            <a:r>
              <a:rPr lang="en-US" altLang="en-US" sz="1400" dirty="0">
                <a:latin typeface="Calibri" pitchFamily="34" charset="0"/>
              </a:rPr>
              <a:t>2009B1191</a:t>
            </a:r>
            <a:r>
              <a:rPr lang="en-US" altLang="ja-JP" sz="1400" dirty="0">
                <a:latin typeface="Calibri" pitchFamily="34" charset="0"/>
              </a:rPr>
              <a:t>, 2011A0034, </a:t>
            </a:r>
            <a:r>
              <a:rPr lang="en-US" altLang="ja-JP" sz="1400" dirty="0" smtClean="0">
                <a:latin typeface="Calibri" pitchFamily="34" charset="0"/>
              </a:rPr>
              <a:t>2011B0041</a:t>
            </a:r>
            <a:r>
              <a:rPr lang="en-US" altLang="ja-JP" sz="1400" dirty="0">
                <a:latin typeface="Calibri" pitchFamily="34" charset="0"/>
              </a:rPr>
              <a:t>, </a:t>
            </a:r>
            <a:r>
              <a:rPr lang="en-US" altLang="en-US" sz="1400" dirty="0" smtClean="0">
                <a:latin typeface="Calibri" pitchFamily="34" charset="0"/>
              </a:rPr>
              <a:t>2013A1384</a:t>
            </a:r>
            <a:r>
              <a:rPr lang="en-US" altLang="ja-JP" sz="1400" dirty="0">
                <a:latin typeface="Calibri" pitchFamily="34" charset="0"/>
              </a:rPr>
              <a:t>, </a:t>
            </a:r>
            <a:r>
              <a:rPr lang="en-US" altLang="en-US" sz="1400" dirty="0">
                <a:latin typeface="Calibri" pitchFamily="34" charset="0"/>
              </a:rPr>
              <a:t>2013A1865</a:t>
            </a:r>
            <a:r>
              <a:rPr lang="en-US" altLang="ja-JP" sz="1400" dirty="0">
                <a:latin typeface="Calibri" pitchFamily="34" charset="0"/>
              </a:rPr>
              <a:t>, </a:t>
            </a:r>
            <a:r>
              <a:rPr lang="en-US" altLang="ja-JP" sz="1400" dirty="0" smtClean="0">
                <a:latin typeface="Calibri" pitchFamily="34" charset="0"/>
              </a:rPr>
              <a:t>2013B1889</a:t>
            </a:r>
            <a:r>
              <a:rPr lang="en-US" altLang="ja-JP" sz="1400" dirty="0">
                <a:latin typeface="Calibri" pitchFamily="34" charset="0"/>
              </a:rPr>
              <a:t>, 2014A1057, 2014B1096, 2014B1083 , 2015A1160, 2015B1101, 2016B1041, 2017A1143, 2017B1120, 2018A1164</a:t>
            </a:r>
            <a:r>
              <a:rPr lang="ja-JP" altLang="en-US" sz="1400" dirty="0" smtClean="0">
                <a:latin typeface="Calibri" pitchFamily="34" charset="0"/>
              </a:rPr>
              <a:t>他。</a:t>
            </a:r>
            <a:endParaRPr lang="en-US" altLang="ja-JP" sz="1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 smtClean="0">
                <a:latin typeface="Calibri" pitchFamily="34" charset="0"/>
              </a:rPr>
              <a:t>Synchrotron </a:t>
            </a:r>
            <a:r>
              <a:rPr lang="en-US" altLang="ja-JP" sz="1400" dirty="0">
                <a:latin typeface="Calibri" pitchFamily="34" charset="0"/>
              </a:rPr>
              <a:t>radiation experiments at the Advanced Photon Source </a:t>
            </a:r>
            <a:r>
              <a:rPr lang="en-US" altLang="ja-JP" sz="1400" dirty="0" smtClean="0">
                <a:latin typeface="Calibri" pitchFamily="34" charset="0"/>
              </a:rPr>
              <a:t>were </a:t>
            </a:r>
            <a:r>
              <a:rPr lang="en-US" altLang="ja-JP" sz="1400" dirty="0">
                <a:latin typeface="Calibri" pitchFamily="34" charset="0"/>
              </a:rPr>
              <a:t>performed </a:t>
            </a:r>
            <a:r>
              <a:rPr lang="en-US" altLang="ja-JP" sz="1400" dirty="0" smtClean="0">
                <a:latin typeface="Calibri" pitchFamily="34" charset="0"/>
              </a:rPr>
              <a:t>under GUP-45781. </a:t>
            </a:r>
            <a:r>
              <a:rPr lang="en-US" altLang="ja-JP" sz="1400" dirty="0">
                <a:latin typeface="Calibri" pitchFamily="34" charset="0"/>
              </a:rPr>
              <a:t>This research used resources of the Advanced Photon Source, a U.S. Department of Energy (DOE) Office of Science User Facility operated for the DOE Office of Science by Argonne National Laboratory under Contract No. DE-AC02-06CH11357</a:t>
            </a:r>
            <a:r>
              <a:rPr lang="en-US" altLang="ja-JP" sz="1400" dirty="0" smtClean="0">
                <a:latin typeface="Calibri" pitchFamily="34" charset="0"/>
              </a:rPr>
              <a:t>.</a:t>
            </a:r>
            <a:endParaRPr lang="en-US" altLang="ja-JP" sz="1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091442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4766741"/>
            <a:ext cx="2232025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05145705"/>
          <p:cNvPicPr>
            <a:picLocks noChangeAspect="1" noChangeArrowheads="1"/>
          </p:cNvPicPr>
          <p:nvPr/>
        </p:nvPicPr>
        <p:blipFill>
          <a:blip r:embed="rId4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509120"/>
            <a:ext cx="2592388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44707" y="24805"/>
            <a:ext cx="82819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latin typeface="Trebuchet MS" pitchFamily="34" charset="0"/>
              </a:rPr>
              <a:t>測定中はサンプルが変形しないようにします。</a:t>
            </a:r>
            <a:endParaRPr lang="ja-JP" altLang="en-US" sz="2800" dirty="0">
              <a:latin typeface="Trebuchet MS" pitchFamily="34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51520" y="476672"/>
            <a:ext cx="8784976" cy="467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求める分解能で測定サンプルの準備方法が変わります。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　分解能</a:t>
            </a:r>
            <a:r>
              <a:rPr lang="en-US" altLang="ja-JP" sz="2400" dirty="0" smtClean="0">
                <a:solidFill>
                  <a:schemeClr val="accent2"/>
                </a:solidFill>
                <a:latin typeface="Calibri" pitchFamily="34" charset="0"/>
              </a:rPr>
              <a:t>10 um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：ナマでも何でも測定可能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生き物などは手続き要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　分解能</a:t>
            </a:r>
            <a:r>
              <a:rPr lang="en-US" altLang="ja-JP" sz="2400" dirty="0" smtClean="0">
                <a:solidFill>
                  <a:schemeClr val="accent2"/>
                </a:solidFill>
                <a:latin typeface="Calibri" pitchFamily="34" charset="0"/>
              </a:rPr>
              <a:t>1 um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：樹脂包埋か凍結乾燥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オススメ樹脂→</a:t>
            </a:r>
            <a:r>
              <a:rPr lang="en-US" altLang="ja-JP" sz="2400" dirty="0" err="1" smtClean="0">
                <a:latin typeface="Calibri" pitchFamily="34" charset="0"/>
              </a:rPr>
              <a:t>Petropoxy</a:t>
            </a:r>
            <a:r>
              <a:rPr lang="en-US" altLang="ja-JP" sz="2400" dirty="0" smtClean="0">
                <a:latin typeface="Calibri" pitchFamily="34" charset="0"/>
              </a:rPr>
              <a:t> 154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濁った樹脂は</a:t>
            </a:r>
            <a:r>
              <a:rPr lang="en-US" altLang="ja-JP" sz="2400" dirty="0" smtClean="0">
                <a:latin typeface="Calibri" pitchFamily="34" charset="0"/>
              </a:rPr>
              <a:t>NG</a:t>
            </a:r>
            <a:r>
              <a:rPr lang="ja-JP" altLang="en-US" sz="2400" dirty="0" err="1" smtClean="0">
                <a:latin typeface="Calibri" pitchFamily="34" charset="0"/>
              </a:rPr>
              <a:t>。</a:t>
            </a:r>
            <a:r>
              <a:rPr lang="ja-JP" altLang="en-US" sz="2400" dirty="0" smtClean="0">
                <a:latin typeface="Calibri" pitchFamily="34" charset="0"/>
              </a:rPr>
              <a:t>樹脂包埋</a:t>
            </a:r>
            <a:r>
              <a:rPr lang="ja-JP" altLang="en-US" sz="2400" dirty="0">
                <a:latin typeface="Calibri" pitchFamily="34" charset="0"/>
              </a:rPr>
              <a:t>の場合は</a:t>
            </a:r>
            <a:r>
              <a:rPr lang="ja-JP" altLang="en-US" sz="2400" dirty="0" smtClean="0">
                <a:latin typeface="Calibri" pitchFamily="34" charset="0"/>
              </a:rPr>
              <a:t>染色が必要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　分解能</a:t>
            </a:r>
            <a:r>
              <a:rPr lang="en-US" altLang="ja-JP" sz="2400" dirty="0" smtClean="0">
                <a:solidFill>
                  <a:schemeClr val="accent2"/>
                </a:solidFill>
                <a:latin typeface="Calibri" pitchFamily="34" charset="0"/>
              </a:rPr>
              <a:t>100 nm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：樹脂包埋が必須。試料温度も影響。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　</a:t>
            </a:r>
            <a:r>
              <a:rPr lang="en-US" altLang="ja-JP" sz="2400" dirty="0" smtClean="0">
                <a:latin typeface="Calibri" pitchFamily="34" charset="0"/>
              </a:rPr>
              <a:t>100 nm</a:t>
            </a:r>
            <a:r>
              <a:rPr lang="ja-JP" altLang="en-US" sz="2400" dirty="0" smtClean="0">
                <a:latin typeface="Calibri" pitchFamily="34" charset="0"/>
              </a:rPr>
              <a:t>変形しただけで画像がぶれます。いろいろ注意点あり。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樹脂包埋した測定サンプルの例</a:t>
            </a:r>
            <a:endParaRPr lang="en-US" altLang="ja-JP" sz="2400" dirty="0">
              <a:latin typeface="Calibri" pitchFamily="34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ナイロンループ	キャピラリ	ペレット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短径</a:t>
            </a:r>
            <a:r>
              <a:rPr lang="en-US" altLang="ja-JP" sz="2400" dirty="0">
                <a:latin typeface="Calibri" pitchFamily="34" charset="0"/>
              </a:rPr>
              <a:t>0.1</a:t>
            </a:r>
            <a:r>
              <a:rPr lang="ja-JP" altLang="en-US" sz="2400" dirty="0">
                <a:latin typeface="Calibri" pitchFamily="34" charset="0"/>
              </a:rPr>
              <a:t>～</a:t>
            </a:r>
            <a:r>
              <a:rPr lang="en-US" altLang="ja-JP" sz="2400" dirty="0">
                <a:latin typeface="Calibri" pitchFamily="34" charset="0"/>
              </a:rPr>
              <a:t>1.0 mm	</a:t>
            </a:r>
            <a:r>
              <a:rPr lang="ja-JP" altLang="en-US" sz="2400" dirty="0">
                <a:latin typeface="Calibri" pitchFamily="34" charset="0"/>
              </a:rPr>
              <a:t>直径</a:t>
            </a:r>
            <a:r>
              <a:rPr lang="en-US" altLang="ja-JP" sz="2400" dirty="0">
                <a:latin typeface="Calibri" pitchFamily="34" charset="0"/>
              </a:rPr>
              <a:t>0.3</a:t>
            </a:r>
            <a:r>
              <a:rPr lang="ja-JP" altLang="en-US" sz="2400" dirty="0">
                <a:latin typeface="Calibri" pitchFamily="34" charset="0"/>
              </a:rPr>
              <a:t>～</a:t>
            </a:r>
            <a:r>
              <a:rPr lang="en-US" altLang="ja-JP" sz="2400" dirty="0">
                <a:latin typeface="Calibri" pitchFamily="34" charset="0"/>
              </a:rPr>
              <a:t>2.0 mm	</a:t>
            </a:r>
            <a:r>
              <a:rPr lang="ja-JP" altLang="en-US" sz="2400" dirty="0">
                <a:latin typeface="Calibri" pitchFamily="34" charset="0"/>
              </a:rPr>
              <a:t>直径</a:t>
            </a:r>
            <a:r>
              <a:rPr lang="en-US" altLang="ja-JP" sz="2400" dirty="0">
                <a:latin typeface="Calibri" pitchFamily="34" charset="0"/>
              </a:rPr>
              <a:t>3</a:t>
            </a:r>
            <a:r>
              <a:rPr lang="ja-JP" altLang="en-US" sz="2400" dirty="0">
                <a:latin typeface="Calibri" pitchFamily="34" charset="0"/>
              </a:rPr>
              <a:t>～</a:t>
            </a:r>
            <a:r>
              <a:rPr lang="en-US" altLang="ja-JP" sz="2400" dirty="0">
                <a:latin typeface="Calibri" pitchFamily="34" charset="0"/>
              </a:rPr>
              <a:t>6 mm</a:t>
            </a: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5" y="5154662"/>
            <a:ext cx="2312988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52" name="Text Box 13"/>
          <p:cNvSpPr txBox="1">
            <a:spLocks noChangeArrowheads="1"/>
          </p:cNvSpPr>
          <p:nvPr/>
        </p:nvSpPr>
        <p:spPr bwMode="auto">
          <a:xfrm>
            <a:off x="684213" y="6095255"/>
            <a:ext cx="23749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Calibri" pitchFamily="34" charset="0"/>
              </a:rPr>
              <a:t>ショウジョウバエ幼虫</a:t>
            </a:r>
            <a:endParaRPr lang="en-US" altLang="ja-JP" sz="1800" dirty="0"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Calibri" pitchFamily="34" charset="0"/>
              </a:rPr>
              <a:t>　　　脳神経節</a:t>
            </a:r>
          </a:p>
        </p:txBody>
      </p:sp>
      <p:sp>
        <p:nvSpPr>
          <p:cNvPr id="6153" name="Text Box 13"/>
          <p:cNvSpPr txBox="1">
            <a:spLocks noChangeArrowheads="1"/>
          </p:cNvSpPr>
          <p:nvPr/>
        </p:nvSpPr>
        <p:spPr bwMode="auto">
          <a:xfrm>
            <a:off x="3995936" y="6227464"/>
            <a:ext cx="1800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>
                <a:latin typeface="Calibri" pitchFamily="34" charset="0"/>
              </a:rPr>
              <a:t>ヒト</a:t>
            </a:r>
            <a:r>
              <a:rPr lang="ja-JP" altLang="en-US" sz="1800" dirty="0" smtClean="0">
                <a:latin typeface="Calibri" pitchFamily="34" charset="0"/>
              </a:rPr>
              <a:t>大脳組織</a:t>
            </a:r>
            <a:endParaRPr lang="ja-JP" altLang="en-US" sz="1800" dirty="0">
              <a:latin typeface="Calibri" pitchFamily="34" charset="0"/>
            </a:endParaRPr>
          </a:p>
        </p:txBody>
      </p:sp>
      <p:sp>
        <p:nvSpPr>
          <p:cNvPr id="6154" name="Text Box 13"/>
          <p:cNvSpPr txBox="1">
            <a:spLocks noChangeArrowheads="1"/>
          </p:cNvSpPr>
          <p:nvPr/>
        </p:nvSpPr>
        <p:spPr bwMode="auto">
          <a:xfrm>
            <a:off x="6658992" y="6299472"/>
            <a:ext cx="2449512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1800" dirty="0" smtClean="0">
                <a:latin typeface="Calibri" pitchFamily="34" charset="0"/>
              </a:rPr>
              <a:t>ゼブラフィッシュ脳</a:t>
            </a:r>
            <a:endParaRPr lang="ja-JP" altLang="en-US" sz="1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9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Mizutani\all\kenkyu\tomography\paper\140630顕微鏡\fig1c1409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714" y="3285784"/>
            <a:ext cx="3948766" cy="251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039"/>
          <p:cNvSpPr txBox="1">
            <a:spLocks noChangeArrowheads="1"/>
          </p:cNvSpPr>
          <p:nvPr/>
        </p:nvSpPr>
        <p:spPr bwMode="auto">
          <a:xfrm>
            <a:off x="3756025" y="6580188"/>
            <a:ext cx="5329238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>
                <a:latin typeface="Calibri" pitchFamily="34" charset="0"/>
              </a:rPr>
              <a:t>Mizutani </a:t>
            </a:r>
            <a:r>
              <a:rPr lang="en-US" altLang="ja-JP" sz="1200" i="1">
                <a:latin typeface="Calibri" pitchFamily="34" charset="0"/>
              </a:rPr>
              <a:t>et al</a:t>
            </a:r>
            <a:r>
              <a:rPr lang="en-US" altLang="ja-JP" sz="1200">
                <a:latin typeface="Calibri" pitchFamily="34" charset="0"/>
              </a:rPr>
              <a:t>., </a:t>
            </a:r>
            <a:r>
              <a:rPr lang="en-US" altLang="ja-JP" sz="1200" i="1">
                <a:latin typeface="Calibri" pitchFamily="34" charset="0"/>
              </a:rPr>
              <a:t>Micrroscopy Today </a:t>
            </a:r>
            <a:r>
              <a:rPr lang="en-US" altLang="ja-JP" sz="1200" b="1">
                <a:latin typeface="Calibri" pitchFamily="34" charset="0"/>
              </a:rPr>
              <a:t>23</a:t>
            </a:r>
            <a:r>
              <a:rPr lang="en-US" altLang="ja-JP" sz="1200">
                <a:latin typeface="Calibri" pitchFamily="34" charset="0"/>
              </a:rPr>
              <a:t>, 17 (2015); </a:t>
            </a:r>
            <a:r>
              <a:rPr lang="ja-JP" altLang="en-US" sz="1200">
                <a:latin typeface="Calibri" pitchFamily="34" charset="0"/>
              </a:rPr>
              <a:t>水谷ほか</a:t>
            </a:r>
            <a:r>
              <a:rPr lang="en-US" altLang="ja-JP" sz="1200">
                <a:latin typeface="Calibri" pitchFamily="34" charset="0"/>
              </a:rPr>
              <a:t> </a:t>
            </a:r>
            <a:r>
              <a:rPr lang="ja-JP" altLang="en-US" sz="1200">
                <a:latin typeface="Calibri" pitchFamily="34" charset="0"/>
              </a:rPr>
              <a:t>顕微鏡</a:t>
            </a:r>
            <a:r>
              <a:rPr lang="en-US" altLang="ja-JP" sz="1200">
                <a:latin typeface="Calibri" pitchFamily="34" charset="0"/>
              </a:rPr>
              <a:t> </a:t>
            </a:r>
            <a:r>
              <a:rPr lang="en-US" altLang="ja-JP" sz="1200" b="1">
                <a:latin typeface="Calibri" pitchFamily="34" charset="0"/>
              </a:rPr>
              <a:t>49</a:t>
            </a:r>
            <a:r>
              <a:rPr lang="en-US" altLang="ja-JP" sz="1200">
                <a:latin typeface="Calibri" pitchFamily="34" charset="0"/>
              </a:rPr>
              <a:t>, 222 (2014).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971600" y="5838363"/>
            <a:ext cx="365649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latin typeface="Calibri" pitchFamily="34" charset="0"/>
              </a:rPr>
              <a:t>BL20B2: </a:t>
            </a:r>
            <a:r>
              <a:rPr lang="en-US" altLang="ja-JP" sz="2400" dirty="0" smtClean="0">
                <a:latin typeface="Calibri" pitchFamily="34" charset="0"/>
              </a:rPr>
              <a:t>8 </a:t>
            </a:r>
            <a:r>
              <a:rPr lang="el-GR" altLang="ja-JP" sz="2400" dirty="0">
                <a:latin typeface="Calibri" pitchFamily="34" charset="0"/>
              </a:rPr>
              <a:t>μ</a:t>
            </a:r>
            <a:r>
              <a:rPr lang="en-US" altLang="ja-JP" sz="2400" dirty="0">
                <a:latin typeface="Calibri" pitchFamily="34" charset="0"/>
              </a:rPr>
              <a:t>m</a:t>
            </a:r>
            <a:r>
              <a:rPr lang="ja-JP" altLang="en-US" sz="2400" dirty="0">
                <a:latin typeface="Calibri" pitchFamily="34" charset="0"/>
              </a:rPr>
              <a:t>分解能～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>
                <a:latin typeface="Calibri" pitchFamily="34" charset="0"/>
              </a:rPr>
              <a:t>BL20XU: </a:t>
            </a:r>
            <a:r>
              <a:rPr lang="en-US" altLang="ja-JP" sz="2400" dirty="0" smtClean="0">
                <a:latin typeface="Calibri" pitchFamily="34" charset="0"/>
              </a:rPr>
              <a:t>1.2 </a:t>
            </a:r>
            <a:r>
              <a:rPr lang="el-GR" altLang="ja-JP" sz="2400" dirty="0">
                <a:latin typeface="Calibri" pitchFamily="34" charset="0"/>
              </a:rPr>
              <a:t>μ</a:t>
            </a:r>
            <a:r>
              <a:rPr lang="en-US" altLang="ja-JP" sz="2400" dirty="0">
                <a:latin typeface="Calibri" pitchFamily="34" charset="0"/>
              </a:rPr>
              <a:t>m</a:t>
            </a:r>
            <a:r>
              <a:rPr lang="ja-JP" altLang="en-US" sz="2400" dirty="0" smtClean="0">
                <a:latin typeface="Calibri" pitchFamily="34" charset="0"/>
              </a:rPr>
              <a:t>～</a:t>
            </a:r>
            <a:endParaRPr lang="ja-JP" altLang="en-US" sz="2400" dirty="0">
              <a:latin typeface="Calibri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-1" y="0"/>
            <a:ext cx="9085263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800" smtClean="0">
                <a:latin typeface="Calibri" pitchFamily="34" charset="0"/>
              </a:rPr>
              <a:t>放射光施設いろいろ、測定場所</a:t>
            </a:r>
            <a:r>
              <a:rPr lang="ja-JP" altLang="en-US" sz="2800" dirty="0" smtClean="0">
                <a:latin typeface="Calibri" pitchFamily="34" charset="0"/>
              </a:rPr>
              <a:t>（</a:t>
            </a:r>
            <a:r>
              <a:rPr lang="ja-JP" altLang="en-US" sz="2800" smtClean="0">
                <a:latin typeface="Calibri" pitchFamily="34" charset="0"/>
              </a:rPr>
              <a:t>ビームライン）もいろいろ</a:t>
            </a:r>
            <a:endParaRPr lang="en-US" altLang="ja-JP" sz="2800" smtClean="0"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800">
                <a:latin typeface="Calibri" pitchFamily="34" charset="0"/>
              </a:rPr>
              <a:t>　</a:t>
            </a:r>
            <a:r>
              <a:rPr lang="ja-JP" altLang="en-US" sz="2800" smtClean="0">
                <a:latin typeface="Calibri" pitchFamily="34" charset="0"/>
              </a:rPr>
              <a:t>イメージング実験</a:t>
            </a:r>
            <a:r>
              <a:rPr lang="ja-JP" altLang="en-US" sz="2800">
                <a:latin typeface="Calibri" pitchFamily="34" charset="0"/>
              </a:rPr>
              <a:t>で</a:t>
            </a:r>
            <a:r>
              <a:rPr lang="ja-JP" altLang="en-US" sz="2800" smtClean="0">
                <a:latin typeface="Calibri" pitchFamily="34" charset="0"/>
              </a:rPr>
              <a:t>は</a:t>
            </a:r>
            <a:r>
              <a:rPr lang="en-US" altLang="ja-JP" sz="2800" smtClean="0">
                <a:latin typeface="Calibri" pitchFamily="34" charset="0"/>
              </a:rPr>
              <a:t>…</a:t>
            </a:r>
            <a:endParaRPr lang="en-US" altLang="ja-JP" sz="2800" dirty="0" smtClean="0">
              <a:latin typeface="Calibri" pitchFamily="34" charset="0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95536" y="912977"/>
            <a:ext cx="876173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高分解能（</a:t>
            </a:r>
            <a:r>
              <a:rPr lang="en-US" altLang="ja-JP" sz="2400" dirty="0" smtClean="0">
                <a:solidFill>
                  <a:schemeClr val="accent2"/>
                </a:solidFill>
                <a:latin typeface="Calibri" pitchFamily="34" charset="0"/>
              </a:rPr>
              <a:t>300 nm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以下）で三次元で測りたい→高輝度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</a:t>
            </a:r>
            <a:r>
              <a:rPr lang="en-US" altLang="ja-JP" sz="2400" dirty="0" smtClean="0">
                <a:latin typeface="Calibri" pitchFamily="34" charset="0"/>
              </a:rPr>
              <a:t>SPring-8, Advanced Photon Source, ESRF</a:t>
            </a:r>
            <a:r>
              <a:rPr lang="ja-JP" altLang="en-US" sz="2400" dirty="0" smtClean="0">
                <a:latin typeface="Calibri" pitchFamily="34" charset="0"/>
              </a:rPr>
              <a:t>の挿入光源ビームライン</a:t>
            </a:r>
            <a:endParaRPr lang="en-US" altLang="ja-JP" sz="2400" dirty="0" smtClean="0"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chemeClr val="accent2"/>
                </a:solidFill>
                <a:latin typeface="Calibri" pitchFamily="34" charset="0"/>
              </a:rPr>
              <a:t>厚み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の</a:t>
            </a:r>
            <a:r>
              <a:rPr lang="ja-JP" altLang="en-US" sz="2400" dirty="0">
                <a:solidFill>
                  <a:schemeClr val="accent2"/>
                </a:solidFill>
                <a:latin typeface="Calibri" pitchFamily="34" charset="0"/>
              </a:rPr>
              <a:t>ある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もの（</a:t>
            </a:r>
            <a:r>
              <a:rPr lang="en-US" altLang="ja-JP" sz="2400" dirty="0" smtClean="0">
                <a:solidFill>
                  <a:schemeClr val="accent2"/>
                </a:solidFill>
                <a:latin typeface="Calibri" pitchFamily="34" charset="0"/>
              </a:rPr>
              <a:t>1 </a:t>
            </a:r>
            <a:r>
              <a:rPr lang="en-US" altLang="ja-JP" sz="2400" dirty="0">
                <a:solidFill>
                  <a:schemeClr val="accent2"/>
                </a:solidFill>
                <a:latin typeface="Calibri" pitchFamily="34" charset="0"/>
              </a:rPr>
              <a:t>c</a:t>
            </a:r>
            <a:r>
              <a:rPr lang="en-US" altLang="ja-JP" sz="2400" dirty="0" smtClean="0">
                <a:solidFill>
                  <a:schemeClr val="accent2"/>
                </a:solidFill>
                <a:latin typeface="Calibri" pitchFamily="34" charset="0"/>
              </a:rPr>
              <a:t>m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以上）を測りたい→高エネルギー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en-US" altLang="ja-JP" sz="2400" dirty="0" smtClean="0">
                <a:latin typeface="Calibri" pitchFamily="34" charset="0"/>
              </a:rPr>
              <a:t>SPring-8</a:t>
            </a:r>
            <a:r>
              <a:rPr lang="ja-JP" altLang="en-US" sz="2400" dirty="0">
                <a:latin typeface="Calibri" pitchFamily="34" charset="0"/>
              </a:rPr>
              <a:t>など</a:t>
            </a:r>
            <a:r>
              <a:rPr lang="ja-JP" altLang="en-US" sz="2400" dirty="0" smtClean="0">
                <a:latin typeface="Calibri" pitchFamily="34" charset="0"/>
              </a:rPr>
              <a:t>の偏向電磁石</a:t>
            </a:r>
            <a:r>
              <a:rPr lang="en-US" altLang="ja-JP" sz="2400" dirty="0" smtClean="0">
                <a:latin typeface="Calibri" pitchFamily="34" charset="0"/>
              </a:rPr>
              <a:t>BL</a:t>
            </a:r>
            <a:r>
              <a:rPr lang="ja-JP" altLang="en-US" sz="2400" dirty="0" smtClean="0">
                <a:latin typeface="Calibri" pitchFamily="34" charset="0"/>
              </a:rPr>
              <a:t>か、いろんな</a:t>
            </a:r>
            <a:r>
              <a:rPr lang="ja-JP" altLang="en-US" sz="2400" dirty="0">
                <a:latin typeface="Calibri" pitchFamily="34" charset="0"/>
              </a:rPr>
              <a:t>施設の挿入光源</a:t>
            </a:r>
            <a:r>
              <a:rPr lang="en-US" altLang="ja-JP" sz="2400" dirty="0" smtClean="0">
                <a:latin typeface="Calibri" pitchFamily="34" charset="0"/>
              </a:rPr>
              <a:t>BL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chemeClr val="accent2"/>
                </a:solidFill>
                <a:latin typeface="Calibri" pitchFamily="34" charset="0"/>
              </a:rPr>
              <a:t>分解能はだいたいでいいから、波長を変えて測りたい、とか→</a:t>
            </a:r>
            <a:endParaRPr lang="en-US" altLang="ja-JP" sz="2400" dirty="0">
              <a:solidFill>
                <a:schemeClr val="accent2"/>
              </a:solidFill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いろんな施設のいろんなビームライン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ja-JP" altLang="en-US" sz="2400" dirty="0">
              <a:latin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34" y="3284984"/>
            <a:ext cx="448399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5603352" y="5838363"/>
            <a:ext cx="27130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smtClean="0">
                <a:latin typeface="Calibri" pitchFamily="34" charset="0"/>
              </a:rPr>
              <a:t>BL47XU</a:t>
            </a:r>
            <a:r>
              <a:rPr lang="en-US" altLang="ja-JP" sz="2400" dirty="0">
                <a:latin typeface="Calibri" pitchFamily="34" charset="0"/>
              </a:rPr>
              <a:t>: 100 nm</a:t>
            </a:r>
            <a:r>
              <a:rPr lang="ja-JP" altLang="en-US" sz="2400" dirty="0">
                <a:latin typeface="Calibri" pitchFamily="34" charset="0"/>
              </a:rPr>
              <a:t>～</a:t>
            </a:r>
            <a:endParaRPr lang="en-US" altLang="ja-JP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80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0" y="0"/>
            <a:ext cx="882047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latin typeface="Calibri" pitchFamily="34" charset="0"/>
              </a:rPr>
              <a:t>放射光施設で実験するには</a:t>
            </a:r>
            <a:endParaRPr lang="ja-JP" altLang="en-US" sz="2800" dirty="0">
              <a:latin typeface="Calibri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79512" y="620688"/>
            <a:ext cx="8820472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１．利用</a:t>
            </a:r>
            <a:r>
              <a:rPr lang="ja-JP" altLang="en-US" sz="2400" dirty="0">
                <a:solidFill>
                  <a:schemeClr val="accent2"/>
                </a:solidFill>
                <a:latin typeface="Calibri" pitchFamily="34" charset="0"/>
              </a:rPr>
              <a:t>課題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を申請します。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予算申請のような感じです。施設によってシステムが違います。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　</a:t>
            </a:r>
            <a:r>
              <a:rPr lang="en-US" altLang="ja-JP" sz="2400" dirty="0" smtClean="0">
                <a:latin typeface="Calibri" pitchFamily="34" charset="0"/>
              </a:rPr>
              <a:t>SPring-8</a:t>
            </a:r>
            <a:r>
              <a:rPr lang="ja-JP" altLang="en-US" sz="2400" dirty="0" smtClean="0">
                <a:latin typeface="Calibri" pitchFamily="34" charset="0"/>
              </a:rPr>
              <a:t>：年２期　</a:t>
            </a:r>
            <a:r>
              <a:rPr lang="en-US" altLang="ja-JP" sz="2400" dirty="0" smtClean="0">
                <a:latin typeface="Calibri" pitchFamily="34" charset="0"/>
              </a:rPr>
              <a:t>Advanced Photon Source: 3 runs/year</a:t>
            </a:r>
            <a:r>
              <a:rPr lang="ja-JP" altLang="en-US" sz="2400" dirty="0" smtClean="0">
                <a:latin typeface="Calibri" pitchFamily="34" charset="0"/>
              </a:rPr>
              <a:t>など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２．実施が認められたら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日本の施設では、放射線被曝管理されていることが必要です。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　　所属機関で講習と健康診断（血算と問診）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生物試料では別途手続きが必要な場合があります。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　　生体や、ヒト検体など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３．放射光施設に行って実験します</a:t>
            </a:r>
            <a:r>
              <a:rPr lang="ja-JP" altLang="en-US" sz="2400" dirty="0">
                <a:solidFill>
                  <a:schemeClr val="accent2"/>
                </a:solidFill>
                <a:latin typeface="Calibri" pitchFamily="34" charset="0"/>
              </a:rPr>
              <a:t>。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昼夜敢行で何日も実験するので、最小２チームいります。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</a:t>
            </a:r>
            <a:r>
              <a:rPr lang="en-US" altLang="ja-JP" sz="2400" dirty="0" smtClean="0">
                <a:latin typeface="Calibri" pitchFamily="34" charset="0"/>
              </a:rPr>
              <a:t>SPring-8</a:t>
            </a:r>
            <a:r>
              <a:rPr lang="ja-JP" altLang="en-US" sz="2400" dirty="0" smtClean="0">
                <a:latin typeface="Calibri" pitchFamily="34" charset="0"/>
              </a:rPr>
              <a:t>では２人以上で実験を行います。→</a:t>
            </a:r>
            <a:r>
              <a:rPr lang="en-US" altLang="ja-JP" sz="2400" dirty="0" smtClean="0">
                <a:latin typeface="Calibri" pitchFamily="34" charset="0"/>
              </a:rPr>
              <a:t>2</a:t>
            </a:r>
            <a:r>
              <a:rPr lang="ja-JP" altLang="en-US" sz="2400" dirty="0" smtClean="0">
                <a:latin typeface="Calibri" pitchFamily="34" charset="0"/>
              </a:rPr>
              <a:t>チーム</a:t>
            </a:r>
            <a:r>
              <a:rPr lang="en-US" altLang="ja-JP" sz="2400" dirty="0" smtClean="0">
                <a:latin typeface="Calibri" pitchFamily="34" charset="0"/>
              </a:rPr>
              <a:t>×2</a:t>
            </a:r>
            <a:r>
              <a:rPr lang="ja-JP" altLang="en-US" sz="2400" dirty="0" smtClean="0">
                <a:latin typeface="Calibri" pitchFamily="34" charset="0"/>
              </a:rPr>
              <a:t>人</a:t>
            </a:r>
            <a:r>
              <a:rPr lang="en-US" altLang="ja-JP" sz="2400" dirty="0" smtClean="0">
                <a:latin typeface="Calibri" pitchFamily="34" charset="0"/>
              </a:rPr>
              <a:t>×</a:t>
            </a:r>
            <a:r>
              <a:rPr lang="ja-JP" altLang="en-US" sz="2400" dirty="0" smtClean="0">
                <a:latin typeface="Calibri" pitchFamily="34" charset="0"/>
              </a:rPr>
              <a:t>旅費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といっても初めてで、ちょっと試したいだけなんですけど</a:t>
            </a:r>
            <a:r>
              <a:rPr lang="en-US" altLang="ja-JP" sz="2400" dirty="0" smtClean="0">
                <a:solidFill>
                  <a:schemeClr val="accent2"/>
                </a:solidFill>
                <a:latin typeface="Calibri" pitchFamily="34" charset="0"/>
              </a:rPr>
              <a:t>…</a:t>
            </a:r>
          </a:p>
          <a:p>
            <a:pPr marL="446088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それ</a:t>
            </a:r>
            <a:r>
              <a:rPr lang="ja-JP" altLang="en-US" sz="2400" dirty="0" smtClean="0">
                <a:latin typeface="Calibri" pitchFamily="34" charset="0"/>
              </a:rPr>
              <a:t>なら、この手順を全部パスする方法があります。</a:t>
            </a:r>
            <a:endParaRPr lang="en-US" altLang="ja-JP" sz="2400" dirty="0" smtClean="0">
              <a:latin typeface="Calibri" pitchFamily="34" charset="0"/>
            </a:endParaRPr>
          </a:p>
          <a:p>
            <a:pPr marL="446088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en-US" altLang="ja-JP" sz="2400" dirty="0" smtClean="0">
                <a:latin typeface="Calibri" pitchFamily="34" charset="0"/>
              </a:rPr>
              <a:t>SPring-8 UI </a:t>
            </a:r>
            <a:r>
              <a:rPr lang="ja-JP" altLang="en-US" sz="2400" dirty="0" smtClean="0">
                <a:latin typeface="Calibri" pitchFamily="34" charset="0"/>
              </a:rPr>
              <a:t>→実験報告書検索→詳細検索</a:t>
            </a:r>
            <a:endParaRPr lang="en-US" altLang="ja-JP" sz="2400" dirty="0" smtClean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993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5496" y="24805"/>
            <a:ext cx="90012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>
                <a:latin typeface="Trebuchet MS" pitchFamily="34" charset="0"/>
              </a:rPr>
              <a:t>トモグラフィ（三次元）データは</a:t>
            </a:r>
            <a:r>
              <a:rPr lang="ja-JP" altLang="en-US" sz="2800" dirty="0" smtClean="0">
                <a:latin typeface="Trebuchet MS" pitchFamily="34" charset="0"/>
              </a:rPr>
              <a:t>どうやって解析するの？</a:t>
            </a:r>
            <a:endParaRPr lang="ja-JP" altLang="en-US" sz="2800" dirty="0">
              <a:latin typeface="Trebuchet MS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79511" y="548680"/>
            <a:ext cx="885723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smtClean="0">
                <a:solidFill>
                  <a:schemeClr val="accent2"/>
                </a:solidFill>
                <a:latin typeface="Calibri" pitchFamily="34" charset="0"/>
              </a:rPr>
              <a:t>X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線像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を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断層像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（三次元像）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に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するところまでは簡単です。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各施設で用意されたソフトや、フリー・市販のものなどあります。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レンダリング（立体的な絵や動画を作る）には、少し手間が必要です。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市販ソフト（数十万円）は使いやすいです。</a:t>
            </a:r>
            <a:r>
              <a:rPr lang="en-US" altLang="ja-JP" sz="2400" dirty="0" smtClean="0">
                <a:latin typeface="Calibri" pitchFamily="34" charset="0"/>
              </a:rPr>
              <a:t>VG Studio</a:t>
            </a:r>
            <a:r>
              <a:rPr lang="ja-JP" altLang="en-US" sz="2400" dirty="0" smtClean="0">
                <a:latin typeface="Calibri" pitchFamily="34" charset="0"/>
              </a:rPr>
              <a:t>など。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フリーソフトは、ものにより使えたり使えなかったり</a:t>
            </a:r>
            <a:r>
              <a:rPr lang="ja-JP" altLang="en-US" sz="2400" dirty="0" err="1" smtClean="0">
                <a:latin typeface="Calibri" pitchFamily="34" charset="0"/>
              </a:rPr>
              <a:t>です</a:t>
            </a:r>
            <a:r>
              <a:rPr lang="ja-JP" altLang="en-US" sz="2400" dirty="0" smtClean="0">
                <a:latin typeface="Calibri" pitchFamily="34" charset="0"/>
              </a:rPr>
              <a:t>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三次元像を詳しく解析するのは、ひと仕事です。</a:t>
            </a:r>
            <a:endParaRPr lang="en-US" altLang="ja-JP" sz="2400" dirty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解析対象によって、その都度、方法を考えます。</a:t>
            </a:r>
            <a:endParaRPr lang="en-US" altLang="ja-JP" sz="2400" dirty="0">
              <a:latin typeface="Calibri" pitchFamily="34" charset="0"/>
            </a:endParaRPr>
          </a:p>
        </p:txBody>
      </p:sp>
      <p:pic>
        <p:nvPicPr>
          <p:cNvPr id="4" name="Picture 15" descr="C:\Users\Mizutani\all\gakkai\201512生化学会\131011Cs1522LA117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111873"/>
            <a:ext cx="1798638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 descr="supplFig1inset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70" y="4111873"/>
            <a:ext cx="1800225" cy="179863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7" descr="supplFig1inset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408" y="4111873"/>
            <a:ext cx="1798637" cy="179863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645" y="4111873"/>
            <a:ext cx="1798638" cy="179863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123183" y="4832598"/>
            <a:ext cx="360362" cy="323850"/>
          </a:xfrm>
          <a:prstGeom prst="rightArrow">
            <a:avLst>
              <a:gd name="adj1" fmla="val 50000"/>
              <a:gd name="adj2" fmla="val 4684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2400"/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428233" y="4832598"/>
            <a:ext cx="358775" cy="323850"/>
          </a:xfrm>
          <a:prstGeom prst="rightArrow">
            <a:avLst>
              <a:gd name="adj1" fmla="val 50000"/>
              <a:gd name="adj2" fmla="val 4664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2400"/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6668195" y="4832598"/>
            <a:ext cx="360363" cy="323850"/>
          </a:xfrm>
          <a:prstGeom prst="rightArrow">
            <a:avLst>
              <a:gd name="adj1" fmla="val 50000"/>
              <a:gd name="adj2" fmla="val 4684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2400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754758" y="5912098"/>
            <a:ext cx="11525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2000" dirty="0">
                <a:latin typeface="Calibri" panose="020F0502020204030204" pitchFamily="34" charset="0"/>
              </a:rPr>
              <a:t>X</a:t>
            </a:r>
            <a:r>
              <a:rPr lang="ja-JP" altLang="en-US" sz="2000" dirty="0">
                <a:latin typeface="Calibri" panose="020F0502020204030204" pitchFamily="34" charset="0"/>
              </a:rPr>
              <a:t>線像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591495" y="5912098"/>
            <a:ext cx="20161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Calibri" panose="020F0502020204030204" pitchFamily="34" charset="0"/>
              </a:rPr>
              <a:t>吸収</a:t>
            </a:r>
            <a:r>
              <a:rPr lang="ja-JP" altLang="en-US" sz="2000" dirty="0" smtClean="0">
                <a:latin typeface="Calibri" panose="020F0502020204030204" pitchFamily="34" charset="0"/>
              </a:rPr>
              <a:t>係数</a:t>
            </a:r>
            <a:r>
              <a:rPr lang="ja-JP" altLang="en-US" sz="2000" dirty="0">
                <a:latin typeface="Calibri" panose="020F0502020204030204" pitchFamily="34" charset="0"/>
              </a:rPr>
              <a:t>マップ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707633" y="5912098"/>
            <a:ext cx="20399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atin typeface="Trebuchet MS" pitchFamily="34" charset="0"/>
              </a:rPr>
              <a:t>神経ネットワーク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6899970" y="5912098"/>
            <a:ext cx="21367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atin typeface="Trebuchet MS" pitchFamily="34" charset="0"/>
              </a:rPr>
              <a:t>神経回路に基づく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atin typeface="Trebuchet MS" pitchFamily="34" charset="0"/>
              </a:rPr>
              <a:t>　脳機能の理解</a:t>
            </a: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4428233" y="6537151"/>
            <a:ext cx="46085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>
                <a:latin typeface="Calibri" pitchFamily="34" charset="0"/>
              </a:rPr>
              <a:t>Human frontal cortex; </a:t>
            </a:r>
            <a:r>
              <a:rPr lang="en-US" altLang="ja-JP" sz="1200" dirty="0" err="1">
                <a:latin typeface="Calibri" pitchFamily="34" charset="0"/>
              </a:rPr>
              <a:t>Mizutani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i="1" dirty="0">
                <a:latin typeface="Calibri" pitchFamily="34" charset="0"/>
              </a:rPr>
              <a:t>et al</a:t>
            </a:r>
            <a:r>
              <a:rPr lang="en-US" altLang="ja-JP" sz="1200" dirty="0">
                <a:latin typeface="Calibri" pitchFamily="34" charset="0"/>
              </a:rPr>
              <a:t>., </a:t>
            </a:r>
            <a:r>
              <a:rPr lang="en-US" altLang="ja-JP" sz="1200" i="1" dirty="0">
                <a:latin typeface="Calibri" pitchFamily="34" charset="0"/>
              </a:rPr>
              <a:t>Cerebral Cortex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b="1" dirty="0">
                <a:latin typeface="Calibri" pitchFamily="34" charset="0"/>
              </a:rPr>
              <a:t>20</a:t>
            </a:r>
            <a:r>
              <a:rPr lang="en-US" altLang="ja-JP" sz="1200" dirty="0">
                <a:latin typeface="Calibri" pitchFamily="34" charset="0"/>
              </a:rPr>
              <a:t>, 1739 (2010).</a:t>
            </a:r>
          </a:p>
        </p:txBody>
      </p:sp>
    </p:spTree>
    <p:extLst>
      <p:ext uri="{BB962C8B-B14F-4D97-AF65-F5344CB8AC3E}">
        <p14:creationId xmlns:p14="http://schemas.microsoft.com/office/powerpoint/2010/main" val="309067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35496" y="24805"/>
            <a:ext cx="907300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latin typeface="Trebuchet MS" pitchFamily="34" charset="0"/>
              </a:rPr>
              <a:t>おもしろい結果</a:t>
            </a:r>
            <a:r>
              <a:rPr lang="ja-JP" altLang="en-US" sz="2800" smtClean="0">
                <a:latin typeface="Trebuchet MS" pitchFamily="34" charset="0"/>
              </a:rPr>
              <a:t>がでたんですけど</a:t>
            </a:r>
            <a:r>
              <a:rPr lang="en-US" altLang="ja-JP" sz="2800" smtClean="0">
                <a:latin typeface="Trebuchet MS" pitchFamily="34" charset="0"/>
              </a:rPr>
              <a:t>…</a:t>
            </a:r>
            <a:endParaRPr lang="ja-JP" altLang="en-US" sz="28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251520" y="566444"/>
            <a:ext cx="885698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是非、ご専門分野の著名誌でご発表ください。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今なら何やっても新しいです。</a:t>
            </a:r>
            <a:r>
              <a:rPr lang="ja-JP" altLang="en-US" sz="2400" dirty="0">
                <a:latin typeface="Calibri" pitchFamily="34" charset="0"/>
              </a:rPr>
              <a:t>好意的でない</a:t>
            </a:r>
            <a:r>
              <a:rPr lang="en-US" altLang="ja-JP" sz="2400" dirty="0" smtClean="0">
                <a:latin typeface="Calibri" pitchFamily="34" charset="0"/>
              </a:rPr>
              <a:t>referee</a:t>
            </a:r>
            <a:r>
              <a:rPr lang="ja-JP" altLang="en-US" sz="2400" dirty="0">
                <a:latin typeface="Calibri" pitchFamily="34" charset="0"/>
              </a:rPr>
              <a:t>は多い</a:t>
            </a:r>
            <a:r>
              <a:rPr lang="ja-JP" altLang="en-US" sz="2400" dirty="0" smtClean="0">
                <a:latin typeface="Calibri" pitchFamily="34" charset="0"/>
              </a:rPr>
              <a:t>ですが。</a:t>
            </a:r>
            <a:endParaRPr lang="en-US" altLang="ja-JP" sz="24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実際どう書いたらいいか、わからない→どう書いても大丈夫です。</a:t>
            </a:r>
            <a:endParaRPr lang="en-US" altLang="ja-JP" sz="2400" i="1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どんな分野の論文でも載ります。</a:t>
            </a:r>
            <a:r>
              <a:rPr lang="en-US" altLang="ja-JP" sz="2400" dirty="0" smtClean="0">
                <a:latin typeface="Calibri" pitchFamily="34" charset="0"/>
              </a:rPr>
              <a:t>IF = 4</a:t>
            </a:r>
            <a:r>
              <a:rPr lang="ja-JP" altLang="en-US" sz="2400" dirty="0" smtClean="0">
                <a:latin typeface="Calibri" pitchFamily="34" charset="0"/>
              </a:rPr>
              <a:t>強です。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チャージが約</a:t>
            </a:r>
            <a:r>
              <a:rPr lang="en-US" altLang="ja-JP" sz="2400" dirty="0" smtClean="0">
                <a:latin typeface="Calibri" pitchFamily="34" charset="0"/>
              </a:rPr>
              <a:t>20</a:t>
            </a:r>
            <a:r>
              <a:rPr lang="ja-JP" altLang="en-US" sz="2400" dirty="0" smtClean="0">
                <a:latin typeface="Calibri" pitchFamily="34" charset="0"/>
              </a:rPr>
              <a:t>万円かかります（</a:t>
            </a:r>
            <a:r>
              <a:rPr lang="en-US" altLang="ja-JP" sz="2400" dirty="0" smtClean="0">
                <a:latin typeface="Calibri" pitchFamily="34" charset="0"/>
              </a:rPr>
              <a:t>2018</a:t>
            </a:r>
            <a:r>
              <a:rPr lang="ja-JP" altLang="en-US" sz="2400" dirty="0" smtClean="0">
                <a:latin typeface="Calibri" pitchFamily="34" charset="0"/>
              </a:rPr>
              <a:t>現在）。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en-US" altLang="ja-JP" sz="2400" dirty="0" smtClean="0">
                <a:latin typeface="Calibri" pitchFamily="34" charset="0"/>
              </a:rPr>
              <a:t>Handle</a:t>
            </a:r>
            <a:r>
              <a:rPr lang="ja-JP" altLang="en-US" sz="2400" dirty="0">
                <a:latin typeface="Calibri" pitchFamily="34" charset="0"/>
              </a:rPr>
              <a:t>する</a:t>
            </a:r>
            <a:r>
              <a:rPr lang="ja-JP" altLang="en-US" sz="2400" dirty="0" smtClean="0">
                <a:latin typeface="Calibri" pitchFamily="34" charset="0"/>
              </a:rPr>
              <a:t>には、</a:t>
            </a:r>
            <a:r>
              <a:rPr lang="en-US" altLang="ja-JP" sz="2400" dirty="0" smtClean="0">
                <a:latin typeface="Calibri" pitchFamily="34" charset="0"/>
              </a:rPr>
              <a:t>submission</a:t>
            </a:r>
            <a:r>
              <a:rPr lang="ja-JP" altLang="en-US" sz="2400" dirty="0" smtClean="0">
                <a:latin typeface="Calibri" pitchFamily="34" charset="0"/>
              </a:rPr>
              <a:t>前にご連絡ください。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掲載分野に</a:t>
            </a:r>
            <a:r>
              <a:rPr lang="en-US" altLang="ja-JP" sz="2400" dirty="0" smtClean="0">
                <a:latin typeface="Calibri" pitchFamily="34" charset="0"/>
              </a:rPr>
              <a:t>microtomography</a:t>
            </a:r>
            <a:r>
              <a:rPr lang="ja-JP" altLang="en-US" sz="2400" dirty="0" smtClean="0">
                <a:latin typeface="Calibri" pitchFamily="34" charset="0"/>
              </a:rPr>
              <a:t>を明記する、ほとんど唯一の雑誌。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en-US" altLang="ja-JP" sz="2400" dirty="0" smtClean="0">
                <a:latin typeface="Calibri" pitchFamily="34" charset="0"/>
              </a:rPr>
              <a:t>IF = 2</a:t>
            </a:r>
            <a:r>
              <a:rPr lang="ja-JP" altLang="en-US" sz="2400" dirty="0" smtClean="0">
                <a:latin typeface="Calibri" pitchFamily="34" charset="0"/>
              </a:rPr>
              <a:t>前後の</a:t>
            </a:r>
            <a:r>
              <a:rPr lang="en-US" altLang="ja-JP" sz="2400" dirty="0" smtClean="0">
                <a:latin typeface="Calibri" pitchFamily="34" charset="0"/>
              </a:rPr>
              <a:t>Elsevier</a:t>
            </a:r>
            <a:r>
              <a:rPr lang="ja-JP" altLang="en-US" sz="2400" dirty="0" smtClean="0">
                <a:latin typeface="Calibri" pitchFamily="34" charset="0"/>
              </a:rPr>
              <a:t>査読誌で、チャージはありません</a:t>
            </a:r>
            <a:r>
              <a:rPr lang="ja-JP" altLang="en-US" sz="2400" dirty="0">
                <a:latin typeface="Calibri" pitchFamily="34" charset="0"/>
              </a:rPr>
              <a:t>（</a:t>
            </a:r>
            <a:r>
              <a:rPr lang="en-US" altLang="ja-JP" sz="2400" dirty="0" smtClean="0">
                <a:latin typeface="Calibri" pitchFamily="34" charset="0"/>
              </a:rPr>
              <a:t>2017</a:t>
            </a:r>
            <a:r>
              <a:rPr lang="ja-JP" altLang="en-US" sz="2400" dirty="0">
                <a:latin typeface="Calibri" pitchFamily="34" charset="0"/>
              </a:rPr>
              <a:t>時点</a:t>
            </a:r>
            <a:r>
              <a:rPr lang="ja-JP" altLang="en-US" sz="2400" dirty="0" smtClean="0">
                <a:latin typeface="Calibri" pitchFamily="34" charset="0"/>
              </a:rPr>
              <a:t>）。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latin typeface="Calibri" pitchFamily="34" charset="0"/>
            </a:endParaRPr>
          </a:p>
          <a:p>
            <a:pPr marL="180975"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latin typeface="Calibri" pitchFamily="34" charset="0"/>
            </a:endParaRPr>
          </a:p>
          <a:p>
            <a:pPr marL="180975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米国顕微鏡学会で発表すると、</a:t>
            </a:r>
            <a:r>
              <a:rPr lang="en-US" altLang="ja-JP" sz="2400" i="1" dirty="0" smtClean="0">
                <a:latin typeface="Calibri" pitchFamily="34" charset="0"/>
              </a:rPr>
              <a:t>Microscopy &amp; Microanalysis</a:t>
            </a:r>
            <a:r>
              <a:rPr lang="ja-JP" altLang="en-US" sz="2400" dirty="0" smtClean="0">
                <a:latin typeface="Calibri" pitchFamily="34" charset="0"/>
              </a:rPr>
              <a:t>に載ります。</a:t>
            </a:r>
            <a:r>
              <a:rPr lang="en-US" altLang="ja-JP" sz="2400" dirty="0" smtClean="0">
                <a:latin typeface="Calibri" pitchFamily="34" charset="0"/>
              </a:rPr>
              <a:t>IF = 3</a:t>
            </a:r>
            <a:r>
              <a:rPr lang="ja-JP" altLang="en-US" sz="2400" dirty="0" smtClean="0">
                <a:latin typeface="Calibri" pitchFamily="34" charset="0"/>
              </a:rPr>
              <a:t>の査読誌。会費が日本並みに安いです。</a:t>
            </a:r>
            <a:endParaRPr lang="en-US" altLang="ja-JP" sz="2400" dirty="0" smtClean="0">
              <a:latin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23" y="1772816"/>
            <a:ext cx="34861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67265"/>
            <a:ext cx="1676056" cy="681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085184"/>
            <a:ext cx="3024336" cy="644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611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36588"/>
            <a:ext cx="1798638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636588"/>
            <a:ext cx="1800225" cy="180022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636588"/>
            <a:ext cx="1801813" cy="180181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0" y="620713"/>
            <a:ext cx="1776413" cy="182086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8" name="AutoShape 7"/>
          <p:cNvSpPr>
            <a:spLocks noChangeArrowheads="1"/>
          </p:cNvSpPr>
          <p:nvPr/>
        </p:nvSpPr>
        <p:spPr bwMode="auto">
          <a:xfrm>
            <a:off x="2195513" y="1357313"/>
            <a:ext cx="360362" cy="323850"/>
          </a:xfrm>
          <a:prstGeom prst="rightArrow">
            <a:avLst>
              <a:gd name="adj1" fmla="val 50000"/>
              <a:gd name="adj2" fmla="val 4684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2400"/>
          </a:p>
        </p:txBody>
      </p:sp>
      <p:sp>
        <p:nvSpPr>
          <p:cNvPr id="8199" name="Text Box 10"/>
          <p:cNvSpPr txBox="1">
            <a:spLocks noChangeArrowheads="1"/>
          </p:cNvSpPr>
          <p:nvPr/>
        </p:nvSpPr>
        <p:spPr bwMode="auto">
          <a:xfrm>
            <a:off x="611188" y="2436813"/>
            <a:ext cx="13684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2000" dirty="0">
                <a:latin typeface="Calibri" panose="020F0502020204030204" pitchFamily="34" charset="0"/>
              </a:rPr>
              <a:t>X</a:t>
            </a:r>
            <a:r>
              <a:rPr lang="ja-JP" altLang="en-US" sz="2000" dirty="0">
                <a:latin typeface="Calibri" panose="020F0502020204030204" pitchFamily="34" charset="0"/>
              </a:rPr>
              <a:t>線回折像</a:t>
            </a:r>
          </a:p>
        </p:txBody>
      </p:sp>
      <p:sp>
        <p:nvSpPr>
          <p:cNvPr id="8200" name="Text Box 11"/>
          <p:cNvSpPr txBox="1">
            <a:spLocks noChangeArrowheads="1"/>
          </p:cNvSpPr>
          <p:nvPr/>
        </p:nvSpPr>
        <p:spPr bwMode="auto">
          <a:xfrm>
            <a:off x="2538413" y="2436813"/>
            <a:ext cx="18732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atin typeface="Trebuchet MS" pitchFamily="34" charset="0"/>
              </a:rPr>
              <a:t>電子密度マップ</a:t>
            </a:r>
          </a:p>
        </p:txBody>
      </p:sp>
      <p:sp>
        <p:nvSpPr>
          <p:cNvPr id="8201" name="Text Box 12"/>
          <p:cNvSpPr txBox="1">
            <a:spLocks noChangeArrowheads="1"/>
          </p:cNvSpPr>
          <p:nvPr/>
        </p:nvSpPr>
        <p:spPr bwMode="auto">
          <a:xfrm>
            <a:off x="5148263" y="2436813"/>
            <a:ext cx="1655762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atin typeface="Trebuchet MS" pitchFamily="34" charset="0"/>
              </a:rPr>
              <a:t>分子モデル</a:t>
            </a:r>
          </a:p>
        </p:txBody>
      </p:sp>
      <p:sp>
        <p:nvSpPr>
          <p:cNvPr id="8202" name="Text Box 13"/>
          <p:cNvSpPr txBox="1">
            <a:spLocks noChangeArrowheads="1"/>
          </p:cNvSpPr>
          <p:nvPr/>
        </p:nvSpPr>
        <p:spPr bwMode="auto">
          <a:xfrm>
            <a:off x="6875463" y="2436813"/>
            <a:ext cx="2233612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atin typeface="Trebuchet MS" pitchFamily="34" charset="0"/>
              </a:rPr>
              <a:t>分子構造に基づく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atin typeface="Trebuchet MS" pitchFamily="34" charset="0"/>
              </a:rPr>
              <a:t>　反応機構の理解</a:t>
            </a:r>
          </a:p>
        </p:txBody>
      </p:sp>
      <p:sp>
        <p:nvSpPr>
          <p:cNvPr id="8203" name="Text Box 14"/>
          <p:cNvSpPr txBox="1">
            <a:spLocks noChangeArrowheads="1"/>
          </p:cNvSpPr>
          <p:nvPr/>
        </p:nvSpPr>
        <p:spPr bwMode="auto">
          <a:xfrm>
            <a:off x="4756150" y="3068638"/>
            <a:ext cx="4352925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>
                <a:latin typeface="Calibri" pitchFamily="34" charset="0"/>
              </a:rPr>
              <a:t>VMA1 endonuclease; Mizutani </a:t>
            </a:r>
            <a:r>
              <a:rPr lang="en-US" altLang="ja-JP" sz="1200" i="1">
                <a:latin typeface="Calibri" pitchFamily="34" charset="0"/>
              </a:rPr>
              <a:t>et al</a:t>
            </a:r>
            <a:r>
              <a:rPr lang="en-US" altLang="ja-JP" sz="1200">
                <a:latin typeface="Calibri" pitchFamily="34" charset="0"/>
              </a:rPr>
              <a:t>., </a:t>
            </a:r>
            <a:r>
              <a:rPr lang="en-US" altLang="ja-JP" sz="1200" i="1">
                <a:latin typeface="Calibri" pitchFamily="34" charset="0"/>
              </a:rPr>
              <a:t>J. Mol. Biol.</a:t>
            </a:r>
            <a:r>
              <a:rPr lang="en-US" altLang="ja-JP" sz="1200">
                <a:latin typeface="Calibri" pitchFamily="34" charset="0"/>
              </a:rPr>
              <a:t> </a:t>
            </a:r>
            <a:r>
              <a:rPr lang="en-US" altLang="ja-JP" sz="1200" b="1">
                <a:latin typeface="Calibri" pitchFamily="34" charset="0"/>
              </a:rPr>
              <a:t>316</a:t>
            </a:r>
            <a:r>
              <a:rPr lang="en-US" altLang="ja-JP" sz="1200">
                <a:latin typeface="Calibri" pitchFamily="34" charset="0"/>
              </a:rPr>
              <a:t>, 919 (2002).</a:t>
            </a:r>
          </a:p>
        </p:txBody>
      </p:sp>
      <p:sp>
        <p:nvSpPr>
          <p:cNvPr id="8204" name="AutoShape 7"/>
          <p:cNvSpPr>
            <a:spLocks noChangeArrowheads="1"/>
          </p:cNvSpPr>
          <p:nvPr/>
        </p:nvSpPr>
        <p:spPr bwMode="auto">
          <a:xfrm>
            <a:off x="4500563" y="1357313"/>
            <a:ext cx="358775" cy="323850"/>
          </a:xfrm>
          <a:prstGeom prst="rightArrow">
            <a:avLst>
              <a:gd name="adj1" fmla="val 50000"/>
              <a:gd name="adj2" fmla="val 4664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2400"/>
          </a:p>
        </p:txBody>
      </p:sp>
      <p:sp>
        <p:nvSpPr>
          <p:cNvPr id="8205" name="AutoShape 7"/>
          <p:cNvSpPr>
            <a:spLocks noChangeArrowheads="1"/>
          </p:cNvSpPr>
          <p:nvPr/>
        </p:nvSpPr>
        <p:spPr bwMode="auto">
          <a:xfrm>
            <a:off x="6740525" y="1357313"/>
            <a:ext cx="360363" cy="323850"/>
          </a:xfrm>
          <a:prstGeom prst="rightArrow">
            <a:avLst>
              <a:gd name="adj1" fmla="val 50000"/>
              <a:gd name="adj2" fmla="val 4684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2400"/>
          </a:p>
        </p:txBody>
      </p:sp>
      <p:pic>
        <p:nvPicPr>
          <p:cNvPr id="8206" name="Picture 15" descr="C:\Users\Mizutani\all\gakkai\201512生化学会\131011Cs1522LA1170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56050"/>
            <a:ext cx="1798638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6" descr="supplFig1inset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0" y="3956050"/>
            <a:ext cx="1800225" cy="179863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7" descr="supplFig1inset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8" y="3956050"/>
            <a:ext cx="1798637" cy="179863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8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975" y="3956050"/>
            <a:ext cx="1798638" cy="179863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10" name="AutoShape 7"/>
          <p:cNvSpPr>
            <a:spLocks noChangeArrowheads="1"/>
          </p:cNvSpPr>
          <p:nvPr/>
        </p:nvSpPr>
        <p:spPr bwMode="auto">
          <a:xfrm>
            <a:off x="2195513" y="4676775"/>
            <a:ext cx="360362" cy="323850"/>
          </a:xfrm>
          <a:prstGeom prst="rightArrow">
            <a:avLst>
              <a:gd name="adj1" fmla="val 50000"/>
              <a:gd name="adj2" fmla="val 4684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2400"/>
          </a:p>
        </p:txBody>
      </p:sp>
      <p:sp>
        <p:nvSpPr>
          <p:cNvPr id="8211" name="AutoShape 7"/>
          <p:cNvSpPr>
            <a:spLocks noChangeArrowheads="1"/>
          </p:cNvSpPr>
          <p:nvPr/>
        </p:nvSpPr>
        <p:spPr bwMode="auto">
          <a:xfrm>
            <a:off x="4500563" y="4676775"/>
            <a:ext cx="358775" cy="323850"/>
          </a:xfrm>
          <a:prstGeom prst="rightArrow">
            <a:avLst>
              <a:gd name="adj1" fmla="val 50000"/>
              <a:gd name="adj2" fmla="val 46642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2400"/>
          </a:p>
        </p:txBody>
      </p:sp>
      <p:sp>
        <p:nvSpPr>
          <p:cNvPr id="8212" name="AutoShape 7"/>
          <p:cNvSpPr>
            <a:spLocks noChangeArrowheads="1"/>
          </p:cNvSpPr>
          <p:nvPr/>
        </p:nvSpPr>
        <p:spPr bwMode="auto">
          <a:xfrm>
            <a:off x="6740525" y="4676775"/>
            <a:ext cx="360363" cy="323850"/>
          </a:xfrm>
          <a:prstGeom prst="rightArrow">
            <a:avLst>
              <a:gd name="adj1" fmla="val 50000"/>
              <a:gd name="adj2" fmla="val 46849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2400"/>
          </a:p>
        </p:txBody>
      </p:sp>
      <p:sp>
        <p:nvSpPr>
          <p:cNvPr id="8213" name="Text Box 10"/>
          <p:cNvSpPr txBox="1">
            <a:spLocks noChangeArrowheads="1"/>
          </p:cNvSpPr>
          <p:nvPr/>
        </p:nvSpPr>
        <p:spPr bwMode="auto">
          <a:xfrm>
            <a:off x="827088" y="5756275"/>
            <a:ext cx="11525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2000" dirty="0">
                <a:latin typeface="Calibri" panose="020F0502020204030204" pitchFamily="34" charset="0"/>
              </a:rPr>
              <a:t>X</a:t>
            </a:r>
            <a:r>
              <a:rPr lang="ja-JP" altLang="en-US" sz="2000" dirty="0">
                <a:latin typeface="Calibri" panose="020F0502020204030204" pitchFamily="34" charset="0"/>
              </a:rPr>
              <a:t>線像</a:t>
            </a:r>
          </a:p>
        </p:txBody>
      </p:sp>
      <p:sp>
        <p:nvSpPr>
          <p:cNvPr id="8214" name="Text Box 11"/>
          <p:cNvSpPr txBox="1">
            <a:spLocks noChangeArrowheads="1"/>
          </p:cNvSpPr>
          <p:nvPr/>
        </p:nvSpPr>
        <p:spPr bwMode="auto">
          <a:xfrm>
            <a:off x="2663825" y="5756275"/>
            <a:ext cx="20161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Calibri" panose="020F0502020204030204" pitchFamily="34" charset="0"/>
              </a:rPr>
              <a:t>吸収</a:t>
            </a:r>
            <a:r>
              <a:rPr lang="ja-JP" altLang="en-US" sz="2000" dirty="0" smtClean="0">
                <a:latin typeface="Calibri" panose="020F0502020204030204" pitchFamily="34" charset="0"/>
              </a:rPr>
              <a:t>係数</a:t>
            </a:r>
            <a:r>
              <a:rPr lang="ja-JP" altLang="en-US" sz="2000" dirty="0">
                <a:latin typeface="Calibri" panose="020F0502020204030204" pitchFamily="34" charset="0"/>
              </a:rPr>
              <a:t>マップ</a:t>
            </a:r>
          </a:p>
        </p:txBody>
      </p:sp>
      <p:sp>
        <p:nvSpPr>
          <p:cNvPr id="8215" name="Text Box 12"/>
          <p:cNvSpPr txBox="1">
            <a:spLocks noChangeArrowheads="1"/>
          </p:cNvSpPr>
          <p:nvPr/>
        </p:nvSpPr>
        <p:spPr bwMode="auto">
          <a:xfrm>
            <a:off x="4779963" y="5756275"/>
            <a:ext cx="20399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atin typeface="Trebuchet MS" pitchFamily="34" charset="0"/>
              </a:rPr>
              <a:t>神経ネットワーク</a:t>
            </a:r>
          </a:p>
        </p:txBody>
      </p:sp>
      <p:sp>
        <p:nvSpPr>
          <p:cNvPr id="8216" name="Text Box 13"/>
          <p:cNvSpPr txBox="1">
            <a:spLocks noChangeArrowheads="1"/>
          </p:cNvSpPr>
          <p:nvPr/>
        </p:nvSpPr>
        <p:spPr bwMode="auto">
          <a:xfrm>
            <a:off x="6972300" y="5756275"/>
            <a:ext cx="2136775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atin typeface="Trebuchet MS" pitchFamily="34" charset="0"/>
              </a:rPr>
              <a:t>神経回路に基づく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>
                <a:latin typeface="Trebuchet MS" pitchFamily="34" charset="0"/>
              </a:rPr>
              <a:t>　脳機能の理解</a:t>
            </a:r>
          </a:p>
        </p:txBody>
      </p:sp>
      <p:sp>
        <p:nvSpPr>
          <p:cNvPr id="8217" name="Text Box 14"/>
          <p:cNvSpPr txBox="1">
            <a:spLocks noChangeArrowheads="1"/>
          </p:cNvSpPr>
          <p:nvPr/>
        </p:nvSpPr>
        <p:spPr bwMode="auto">
          <a:xfrm>
            <a:off x="4500563" y="6381328"/>
            <a:ext cx="4608512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>
                <a:latin typeface="Calibri" pitchFamily="34" charset="0"/>
              </a:rPr>
              <a:t>Human frontal cortex; </a:t>
            </a:r>
            <a:r>
              <a:rPr lang="en-US" altLang="ja-JP" sz="1200" dirty="0" err="1">
                <a:latin typeface="Calibri" pitchFamily="34" charset="0"/>
              </a:rPr>
              <a:t>Mizutani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i="1" dirty="0">
                <a:latin typeface="Calibri" pitchFamily="34" charset="0"/>
              </a:rPr>
              <a:t>et al</a:t>
            </a:r>
            <a:r>
              <a:rPr lang="en-US" altLang="ja-JP" sz="1200" dirty="0">
                <a:latin typeface="Calibri" pitchFamily="34" charset="0"/>
              </a:rPr>
              <a:t>., </a:t>
            </a:r>
            <a:r>
              <a:rPr lang="en-US" altLang="ja-JP" sz="1200" i="1" dirty="0">
                <a:latin typeface="Calibri" pitchFamily="34" charset="0"/>
              </a:rPr>
              <a:t>Cerebral Cortex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b="1" dirty="0">
                <a:latin typeface="Calibri" pitchFamily="34" charset="0"/>
              </a:rPr>
              <a:t>20</a:t>
            </a:r>
            <a:r>
              <a:rPr lang="en-US" altLang="ja-JP" sz="1200" dirty="0">
                <a:latin typeface="Calibri" pitchFamily="34" charset="0"/>
              </a:rPr>
              <a:t>, 1739 (2010).</a:t>
            </a:r>
          </a:p>
        </p:txBody>
      </p:sp>
      <p:sp>
        <p:nvSpPr>
          <p:cNvPr id="8218" name="Text Box 2"/>
          <p:cNvSpPr txBox="1">
            <a:spLocks noChangeArrowheads="1"/>
          </p:cNvSpPr>
          <p:nvPr/>
        </p:nvSpPr>
        <p:spPr bwMode="auto">
          <a:xfrm>
            <a:off x="107950" y="3397250"/>
            <a:ext cx="7489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>
                <a:latin typeface="Trebuchet MS" pitchFamily="34" charset="0"/>
              </a:rPr>
              <a:t>これを脳組織の構造解析に応用</a:t>
            </a:r>
          </a:p>
        </p:txBody>
      </p:sp>
      <p:sp>
        <p:nvSpPr>
          <p:cNvPr id="8219" name="Text Box 2"/>
          <p:cNvSpPr txBox="1">
            <a:spLocks noChangeArrowheads="1"/>
          </p:cNvSpPr>
          <p:nvPr/>
        </p:nvSpPr>
        <p:spPr bwMode="auto">
          <a:xfrm>
            <a:off x="107950" y="44450"/>
            <a:ext cx="74898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>
                <a:latin typeface="Trebuchet MS" pitchFamily="34" charset="0"/>
              </a:rPr>
              <a:t>結晶構造解析では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izutani\all\kenkyu\tomography\paper\140630顕微鏡\Fig3aTri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549275"/>
            <a:ext cx="2260600" cy="559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 descr="C:\Users\Mizutani\all\kenkyu\tomography\paper\140630顕微鏡\Fig3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688" y="560388"/>
            <a:ext cx="2101850" cy="55911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Mizutani\all\kenkyu\tomography\paper\140630顕微鏡\Fig3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989138"/>
            <a:ext cx="194310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107950" y="0"/>
            <a:ext cx="9036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/>
              <a:t>Ｘ線マイクロトモグラフィ法によるヒト脳神経回路の解析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2820988" y="6596063"/>
            <a:ext cx="6288087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ja-JP" sz="1200" dirty="0" err="1">
                <a:latin typeface="Calibri" pitchFamily="34" charset="0"/>
              </a:rPr>
              <a:t>Mizutani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i="1" dirty="0">
                <a:latin typeface="Calibri" pitchFamily="34" charset="0"/>
              </a:rPr>
              <a:t>et al</a:t>
            </a:r>
            <a:r>
              <a:rPr lang="en-US" altLang="ja-JP" sz="1200" dirty="0">
                <a:latin typeface="Calibri" pitchFamily="34" charset="0"/>
              </a:rPr>
              <a:t>., </a:t>
            </a:r>
            <a:r>
              <a:rPr lang="en-US" altLang="ja-JP" sz="1200" i="1" dirty="0">
                <a:latin typeface="Calibri" pitchFamily="34" charset="0"/>
              </a:rPr>
              <a:t>Cerebral Cortex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b="1" dirty="0">
                <a:latin typeface="Calibri" pitchFamily="34" charset="0"/>
              </a:rPr>
              <a:t>20</a:t>
            </a:r>
            <a:r>
              <a:rPr lang="en-US" altLang="ja-JP" sz="1200" dirty="0">
                <a:latin typeface="Calibri" pitchFamily="34" charset="0"/>
              </a:rPr>
              <a:t>, 1739 (2010); </a:t>
            </a:r>
            <a:r>
              <a:rPr lang="it-IT" altLang="ja-JP" sz="1200" dirty="0">
                <a:latin typeface="Calibri" pitchFamily="34" charset="0"/>
              </a:rPr>
              <a:t>Mizutani </a:t>
            </a:r>
            <a:r>
              <a:rPr lang="it-IT" altLang="ja-JP" sz="1200" i="1" dirty="0">
                <a:latin typeface="Calibri" pitchFamily="34" charset="0"/>
              </a:rPr>
              <a:t>et al</a:t>
            </a:r>
            <a:r>
              <a:rPr lang="it-IT" altLang="ja-JP" sz="1200" dirty="0">
                <a:latin typeface="Calibri" pitchFamily="34" charset="0"/>
              </a:rPr>
              <a:t>., </a:t>
            </a:r>
            <a:r>
              <a:rPr lang="it-IT" altLang="ja-JP" sz="1200" i="1" dirty="0">
                <a:latin typeface="Calibri" pitchFamily="34" charset="0"/>
              </a:rPr>
              <a:t>Micrroscopy Today</a:t>
            </a:r>
            <a:r>
              <a:rPr lang="it-IT" altLang="ja-JP" sz="1200" dirty="0">
                <a:latin typeface="Calibri" pitchFamily="34" charset="0"/>
              </a:rPr>
              <a:t> </a:t>
            </a:r>
            <a:r>
              <a:rPr lang="it-IT" altLang="ja-JP" sz="1200" b="1" dirty="0">
                <a:latin typeface="Calibri" pitchFamily="34" charset="0"/>
              </a:rPr>
              <a:t>23</a:t>
            </a:r>
            <a:r>
              <a:rPr lang="it-IT" altLang="ja-JP" sz="1200" dirty="0">
                <a:latin typeface="Calibri" pitchFamily="34" charset="0"/>
              </a:rPr>
              <a:t>, 17 (2015). </a:t>
            </a:r>
            <a:endParaRPr lang="en-US" altLang="ja-JP" sz="1200" dirty="0">
              <a:latin typeface="Calibri" pitchFamily="34" charset="0"/>
            </a:endParaRPr>
          </a:p>
        </p:txBody>
      </p:sp>
      <p:sp>
        <p:nvSpPr>
          <p:cNvPr id="10247" name="Text Box 10"/>
          <p:cNvSpPr txBox="1">
            <a:spLocks noChangeArrowheads="1"/>
          </p:cNvSpPr>
          <p:nvPr/>
        </p:nvSpPr>
        <p:spPr bwMode="auto">
          <a:xfrm>
            <a:off x="344488" y="6165850"/>
            <a:ext cx="206692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1600">
                <a:latin typeface="Trebuchet MS" pitchFamily="34" charset="0"/>
              </a:rPr>
              <a:t>神経ネットワーク構造</a:t>
            </a:r>
          </a:p>
        </p:txBody>
      </p:sp>
      <p:sp>
        <p:nvSpPr>
          <p:cNvPr id="12298" name="Text Box 10"/>
          <p:cNvSpPr txBox="1">
            <a:spLocks noChangeArrowheads="1"/>
          </p:cNvSpPr>
          <p:nvPr/>
        </p:nvSpPr>
        <p:spPr bwMode="auto">
          <a:xfrm>
            <a:off x="2720975" y="6165850"/>
            <a:ext cx="2066925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1600">
                <a:latin typeface="Trebuchet MS" pitchFamily="34" charset="0"/>
              </a:rPr>
              <a:t>ニューロン２つを抽出</a:t>
            </a:r>
          </a:p>
        </p:txBody>
      </p:sp>
      <p:sp>
        <p:nvSpPr>
          <p:cNvPr id="12299" name="Text Box 10"/>
          <p:cNvSpPr txBox="1">
            <a:spLocks noChangeArrowheads="1"/>
          </p:cNvSpPr>
          <p:nvPr/>
        </p:nvSpPr>
        <p:spPr bwMode="auto">
          <a:xfrm>
            <a:off x="4811713" y="4868863"/>
            <a:ext cx="20637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ja-JP" altLang="en-US" sz="1600">
                <a:latin typeface="Trebuchet MS" pitchFamily="34" charset="0"/>
              </a:rPr>
              <a:t>ニューロン</a:t>
            </a:r>
            <a:r>
              <a:rPr lang="en-US" altLang="ja-JP" sz="1600">
                <a:latin typeface="Trebuchet MS" pitchFamily="34" charset="0"/>
              </a:rPr>
              <a:t>1020</a:t>
            </a:r>
            <a:r>
              <a:rPr lang="ja-JP" altLang="en-US" sz="1600">
                <a:latin typeface="Trebuchet MS" pitchFamily="34" charset="0"/>
              </a:rPr>
              <a:t>と</a:t>
            </a:r>
            <a:r>
              <a:rPr lang="en-US" altLang="ja-JP" sz="1600">
                <a:latin typeface="Trebuchet MS" pitchFamily="34" charset="0"/>
              </a:rPr>
              <a:t>1023</a:t>
            </a:r>
            <a:r>
              <a:rPr lang="ja-JP" altLang="en-US" sz="1600">
                <a:latin typeface="Trebuchet MS" pitchFamily="34" charset="0"/>
              </a:rPr>
              <a:t>の作る回路</a:t>
            </a:r>
          </a:p>
        </p:txBody>
      </p:sp>
      <p:pic>
        <p:nvPicPr>
          <p:cNvPr id="12303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1276350"/>
            <a:ext cx="2166937" cy="4159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7235825" y="5465763"/>
            <a:ext cx="167957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1600">
                <a:latin typeface="Trebuchet MS" pitchFamily="34" charset="0"/>
              </a:rPr>
              <a:t>全回路図を解析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093419" y="5744289"/>
            <a:ext cx="6946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ja-JP" sz="1200" dirty="0" smtClean="0">
                <a:latin typeface="Calibri" pitchFamily="34" charset="0"/>
              </a:rPr>
              <a:t>20 </a:t>
            </a:r>
            <a:r>
              <a:rPr lang="el-GR" altLang="ja-JP" sz="1200" dirty="0" smtClean="0">
                <a:latin typeface="Calibri" pitchFamily="34" charset="0"/>
              </a:rPr>
              <a:t>μ</a:t>
            </a:r>
            <a:r>
              <a:rPr lang="en-US" altLang="ja-JP" sz="1200" dirty="0" smtClean="0">
                <a:latin typeface="Calibri" pitchFamily="34" charset="0"/>
              </a:rPr>
              <a:t>m</a:t>
            </a:r>
            <a:endParaRPr lang="en-US" altLang="ja-JP" sz="1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8" grpId="0"/>
      <p:bldP spid="12299" grpId="0"/>
      <p:bldP spid="16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2" descr="fig1c1208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357563"/>
            <a:ext cx="3671888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ext Box 3"/>
          <p:cNvSpPr txBox="1">
            <a:spLocks noChangeArrowheads="1"/>
          </p:cNvSpPr>
          <p:nvPr/>
        </p:nvSpPr>
        <p:spPr bwMode="auto">
          <a:xfrm>
            <a:off x="107950" y="0"/>
            <a:ext cx="9036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/>
              <a:t>ショウジョウバエ脳神経節の三次元構造解析</a:t>
            </a:r>
          </a:p>
        </p:txBody>
      </p:sp>
      <p:sp>
        <p:nvSpPr>
          <p:cNvPr id="16388" name="Text Box 4"/>
          <p:cNvSpPr txBox="1">
            <a:spLocks noChangeArrowheads="1"/>
          </p:cNvSpPr>
          <p:nvPr/>
        </p:nvSpPr>
        <p:spPr bwMode="auto">
          <a:xfrm>
            <a:off x="3779838" y="5722977"/>
            <a:ext cx="2160389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ja-JP" sz="1100" dirty="0" err="1">
                <a:latin typeface="Trebuchet MS" pitchFamily="34" charset="0"/>
              </a:rPr>
              <a:t>Mizutani</a:t>
            </a:r>
            <a:r>
              <a:rPr lang="en-US" altLang="ja-JP" sz="1100" dirty="0">
                <a:latin typeface="Trebuchet MS" pitchFamily="34" charset="0"/>
              </a:rPr>
              <a:t> </a:t>
            </a:r>
            <a:r>
              <a:rPr lang="en-US" altLang="ja-JP" sz="1100" i="1" dirty="0">
                <a:latin typeface="Trebuchet MS" pitchFamily="34" charset="0"/>
              </a:rPr>
              <a:t>et al</a:t>
            </a:r>
            <a:r>
              <a:rPr lang="en-US" altLang="ja-JP" sz="1100" dirty="0">
                <a:latin typeface="Trebuchet MS" pitchFamily="34" charset="0"/>
              </a:rPr>
              <a:t>.,  </a:t>
            </a:r>
            <a:r>
              <a:rPr lang="en-US" altLang="ja-JP" sz="1100" i="1" dirty="0">
                <a:latin typeface="Trebuchet MS" pitchFamily="34" charset="0"/>
              </a:rPr>
              <a:t>AIP Conf. Proc</a:t>
            </a:r>
            <a:r>
              <a:rPr lang="en-US" altLang="ja-JP" sz="1100" dirty="0">
                <a:latin typeface="Trebuchet MS" pitchFamily="34" charset="0"/>
              </a:rPr>
              <a:t>. </a:t>
            </a:r>
            <a:r>
              <a:rPr lang="en-US" altLang="ja-JP" sz="1100" b="1" dirty="0">
                <a:latin typeface="Trebuchet MS" pitchFamily="34" charset="0"/>
              </a:rPr>
              <a:t>1365</a:t>
            </a:r>
            <a:r>
              <a:rPr lang="en-US" altLang="ja-JP" sz="1100" dirty="0">
                <a:latin typeface="Trebuchet MS" pitchFamily="34" charset="0"/>
              </a:rPr>
              <a:t>, 403 (</a:t>
            </a:r>
            <a:r>
              <a:rPr lang="en-US" altLang="ja-JP" sz="1100">
                <a:latin typeface="Trebuchet MS" pitchFamily="34" charset="0"/>
              </a:rPr>
              <a:t>2011</a:t>
            </a:r>
            <a:r>
              <a:rPr lang="en-US" altLang="ja-JP" sz="1100" smtClean="0">
                <a:latin typeface="Trebuchet MS" pitchFamily="34" charset="0"/>
              </a:rPr>
              <a:t>); Mizutani </a:t>
            </a:r>
            <a:r>
              <a:rPr lang="en-US" altLang="ja-JP" sz="1100" i="1" dirty="0">
                <a:latin typeface="Trebuchet MS" pitchFamily="34" charset="0"/>
              </a:rPr>
              <a:t>et al</a:t>
            </a:r>
            <a:r>
              <a:rPr lang="en-US" altLang="ja-JP" sz="1100" dirty="0">
                <a:latin typeface="Trebuchet MS" pitchFamily="34" charset="0"/>
              </a:rPr>
              <a:t>., </a:t>
            </a:r>
            <a:r>
              <a:rPr lang="en-US" altLang="ja-JP" sz="1100" i="1" dirty="0">
                <a:latin typeface="Trebuchet MS" pitchFamily="34" charset="0"/>
              </a:rPr>
              <a:t>J. </a:t>
            </a:r>
            <a:r>
              <a:rPr lang="en-US" altLang="ja-JP" sz="1100" i="1" dirty="0" err="1">
                <a:latin typeface="Trebuchet MS" pitchFamily="34" charset="0"/>
              </a:rPr>
              <a:t>Struct</a:t>
            </a:r>
            <a:r>
              <a:rPr lang="en-US" altLang="ja-JP" sz="1100" i="1" dirty="0">
                <a:latin typeface="Trebuchet MS" pitchFamily="34" charset="0"/>
              </a:rPr>
              <a:t>. Biol.</a:t>
            </a:r>
            <a:r>
              <a:rPr lang="en-US" altLang="ja-JP" sz="1100" dirty="0">
                <a:latin typeface="Trebuchet MS" pitchFamily="34" charset="0"/>
              </a:rPr>
              <a:t> </a:t>
            </a:r>
            <a:r>
              <a:rPr lang="en-US" altLang="ja-JP" sz="1100" b="1" dirty="0">
                <a:latin typeface="Trebuchet MS" pitchFamily="34" charset="0"/>
              </a:rPr>
              <a:t>184</a:t>
            </a:r>
            <a:r>
              <a:rPr lang="en-US" altLang="ja-JP" sz="1100" dirty="0">
                <a:latin typeface="Trebuchet MS" pitchFamily="34" charset="0"/>
              </a:rPr>
              <a:t>, 271 (</a:t>
            </a:r>
            <a:r>
              <a:rPr lang="en-US" altLang="ja-JP" sz="1100">
                <a:latin typeface="Trebuchet MS" pitchFamily="34" charset="0"/>
              </a:rPr>
              <a:t>2013</a:t>
            </a:r>
            <a:r>
              <a:rPr lang="en-US" altLang="ja-JP" sz="1100" smtClean="0">
                <a:latin typeface="Trebuchet MS" pitchFamily="34" charset="0"/>
              </a:rPr>
              <a:t>); </a:t>
            </a:r>
            <a:r>
              <a:rPr lang="en-US" altLang="ja-JP" sz="1100" i="1" smtClean="0">
                <a:latin typeface="Trebuchet MS" pitchFamily="34" charset="0"/>
              </a:rPr>
              <a:t>MIT </a:t>
            </a:r>
            <a:r>
              <a:rPr lang="en-US" altLang="ja-JP" sz="1100" i="1" dirty="0" smtClean="0">
                <a:latin typeface="Trebuchet MS" pitchFamily="34" charset="0"/>
              </a:rPr>
              <a:t>Technology Review</a:t>
            </a:r>
            <a:r>
              <a:rPr lang="en-US" altLang="ja-JP" sz="1100" dirty="0" smtClean="0">
                <a:latin typeface="Trebuchet MS" pitchFamily="34" charset="0"/>
              </a:rPr>
              <a:t>, 9.16.2016.</a:t>
            </a:r>
            <a:endParaRPr lang="en-US" altLang="ja-JP" sz="1100" dirty="0">
              <a:latin typeface="Trebuchet MS" pitchFamily="34" charset="0"/>
            </a:endParaRPr>
          </a:p>
        </p:txBody>
      </p:sp>
      <p:sp>
        <p:nvSpPr>
          <p:cNvPr id="16390" name="Text Box 16"/>
          <p:cNvSpPr txBox="1">
            <a:spLocks noChangeArrowheads="1"/>
          </p:cNvSpPr>
          <p:nvPr/>
        </p:nvSpPr>
        <p:spPr bwMode="auto">
          <a:xfrm>
            <a:off x="1474788" y="2660650"/>
            <a:ext cx="23050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>
                <a:latin typeface="Trebuchet MS" pitchFamily="34" charset="0"/>
              </a:rPr>
              <a:t>脳神経節の三次元構造</a:t>
            </a:r>
            <a:endParaRPr lang="en-US" altLang="ja-JP" sz="1600">
              <a:latin typeface="Trebuchet MS" pitchFamily="34" charset="0"/>
            </a:endParaRPr>
          </a:p>
        </p:txBody>
      </p:sp>
      <p:pic>
        <p:nvPicPr>
          <p:cNvPr id="16391" name="Picture 19" descr="fig1a120807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49275"/>
            <a:ext cx="3743325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2" name="Text Box 24"/>
          <p:cNvSpPr txBox="1">
            <a:spLocks noChangeArrowheads="1"/>
          </p:cNvSpPr>
          <p:nvPr/>
        </p:nvSpPr>
        <p:spPr bwMode="auto">
          <a:xfrm>
            <a:off x="2771775" y="3068638"/>
            <a:ext cx="100806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>
                <a:latin typeface="Trebuchet MS" pitchFamily="34" charset="0"/>
              </a:rPr>
              <a:t>構造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>
                <a:latin typeface="Trebuchet MS" pitchFamily="34" charset="0"/>
              </a:rPr>
              <a:t>トレース</a:t>
            </a:r>
          </a:p>
        </p:txBody>
      </p:sp>
      <p:pic>
        <p:nvPicPr>
          <p:cNvPr id="16393" name="Picture 26" descr="fig3b120418Let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2924175"/>
            <a:ext cx="2798763" cy="37449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4" name="AutoShape 91"/>
          <p:cNvSpPr>
            <a:spLocks noChangeArrowheads="1"/>
          </p:cNvSpPr>
          <p:nvPr/>
        </p:nvSpPr>
        <p:spPr bwMode="auto">
          <a:xfrm rot="5400000">
            <a:off x="2322513" y="3159125"/>
            <a:ext cx="503237" cy="468313"/>
          </a:xfrm>
          <a:prstGeom prst="rightArrow">
            <a:avLst>
              <a:gd name="adj1" fmla="val 54417"/>
              <a:gd name="adj2" fmla="val 444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2400"/>
          </a:p>
        </p:txBody>
      </p:sp>
      <p:sp>
        <p:nvSpPr>
          <p:cNvPr id="16395" name="Text Box 14"/>
          <p:cNvSpPr txBox="1">
            <a:spLocks noChangeArrowheads="1"/>
          </p:cNvSpPr>
          <p:nvPr/>
        </p:nvSpPr>
        <p:spPr bwMode="auto">
          <a:xfrm>
            <a:off x="6877050" y="549275"/>
            <a:ext cx="10080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>
                <a:latin typeface="Trebuchet MS" pitchFamily="34" charset="0"/>
              </a:rPr>
              <a:t>Optic lobe</a:t>
            </a:r>
          </a:p>
        </p:txBody>
      </p:sp>
      <p:sp>
        <p:nvSpPr>
          <p:cNvPr id="16396" name="Text Box 14"/>
          <p:cNvSpPr txBox="1">
            <a:spLocks noChangeArrowheads="1"/>
          </p:cNvSpPr>
          <p:nvPr/>
        </p:nvSpPr>
        <p:spPr bwMode="auto">
          <a:xfrm>
            <a:off x="7020272" y="2617167"/>
            <a:ext cx="208880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400" dirty="0" smtClean="0">
                <a:latin typeface="Trebuchet MS" pitchFamily="34" charset="0"/>
              </a:rPr>
              <a:t>Inter-lobe connections</a:t>
            </a:r>
            <a:endParaRPr lang="en-US" altLang="ja-JP" sz="1400" dirty="0">
              <a:latin typeface="Trebuchet MS" pitchFamily="34" charset="0"/>
            </a:endParaRPr>
          </a:p>
        </p:txBody>
      </p:sp>
      <p:pic>
        <p:nvPicPr>
          <p:cNvPr id="16397" name="Picture 25" descr="fig2c120420Let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549275"/>
            <a:ext cx="2762250" cy="3657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63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2" descr="fig1c1208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440" y="1862435"/>
            <a:ext cx="3671888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Mizutani\all\kenkyu\tomography\paper\160226MouseBrain\fig\renderingSideviewR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99" y="690846"/>
            <a:ext cx="3165425" cy="151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neuronFi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573462"/>
            <a:ext cx="2664147" cy="2639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07950" y="0"/>
            <a:ext cx="90360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/>
              <a:t>放射光Ｘ線による脳組織</a:t>
            </a:r>
            <a:r>
              <a:rPr lang="ja-JP" altLang="en-US" sz="2800" dirty="0"/>
              <a:t>などなど</a:t>
            </a:r>
            <a:r>
              <a:rPr lang="ja-JP" altLang="en-US" sz="2800" dirty="0" smtClean="0"/>
              <a:t>の三次元構造解析</a:t>
            </a:r>
            <a:endParaRPr lang="ja-JP" altLang="en-US" sz="2800" dirty="0"/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18733" y="6237312"/>
            <a:ext cx="6253467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ja-JP" sz="1100" dirty="0" err="1">
                <a:latin typeface="Trebuchet MS" pitchFamily="34" charset="0"/>
              </a:rPr>
              <a:t>Mizutani</a:t>
            </a:r>
            <a:r>
              <a:rPr lang="en-US" altLang="ja-JP" sz="1100" dirty="0">
                <a:latin typeface="Trebuchet MS" pitchFamily="34" charset="0"/>
              </a:rPr>
              <a:t> </a:t>
            </a:r>
            <a:r>
              <a:rPr lang="en-US" altLang="ja-JP" sz="1100" i="1" dirty="0">
                <a:latin typeface="Trebuchet MS" pitchFamily="34" charset="0"/>
              </a:rPr>
              <a:t>et al</a:t>
            </a:r>
            <a:r>
              <a:rPr lang="en-US" altLang="ja-JP" sz="1100">
                <a:latin typeface="Trebuchet MS" pitchFamily="34" charset="0"/>
              </a:rPr>
              <a:t>., </a:t>
            </a:r>
            <a:r>
              <a:rPr lang="en-US" altLang="ja-JP" sz="1100" i="1" smtClean="0">
                <a:latin typeface="Trebuchet MS" pitchFamily="34" charset="0"/>
              </a:rPr>
              <a:t>Tisssue Eng</a:t>
            </a:r>
            <a:r>
              <a:rPr lang="en-US" altLang="ja-JP" sz="1100" smtClean="0">
                <a:latin typeface="Trebuchet MS" pitchFamily="34" charset="0"/>
              </a:rPr>
              <a:t>. </a:t>
            </a:r>
            <a:r>
              <a:rPr lang="en-US" altLang="ja-JP" sz="1100" i="1" smtClean="0">
                <a:latin typeface="Trebuchet MS" pitchFamily="34" charset="0"/>
              </a:rPr>
              <a:t>C</a:t>
            </a:r>
            <a:r>
              <a:rPr lang="en-US" altLang="ja-JP" sz="1100" smtClean="0">
                <a:latin typeface="Trebuchet MS" pitchFamily="34" charset="0"/>
              </a:rPr>
              <a:t> </a:t>
            </a:r>
            <a:r>
              <a:rPr lang="en-US" altLang="ja-JP" sz="1100" b="1" smtClean="0">
                <a:latin typeface="Trebuchet MS" pitchFamily="34" charset="0"/>
              </a:rPr>
              <a:t>14</a:t>
            </a:r>
            <a:r>
              <a:rPr lang="en-US" altLang="ja-JP" sz="1100">
                <a:latin typeface="Trebuchet MS" pitchFamily="34" charset="0"/>
              </a:rPr>
              <a:t>, </a:t>
            </a:r>
            <a:r>
              <a:rPr lang="en-US" altLang="ja-JP" sz="1100" smtClean="0">
                <a:latin typeface="Trebuchet MS" pitchFamily="34" charset="0"/>
              </a:rPr>
              <a:t>359 </a:t>
            </a:r>
            <a:r>
              <a:rPr lang="en-US" altLang="ja-JP" sz="1100">
                <a:latin typeface="Trebuchet MS" pitchFamily="34" charset="0"/>
              </a:rPr>
              <a:t>(</a:t>
            </a:r>
            <a:r>
              <a:rPr lang="en-US" altLang="ja-JP" sz="1100" smtClean="0">
                <a:latin typeface="Trebuchet MS" pitchFamily="34" charset="0"/>
              </a:rPr>
              <a:t>2008); </a:t>
            </a:r>
            <a:r>
              <a:rPr lang="en-US" altLang="ja-JP" sz="1100" dirty="0" err="1" smtClean="0">
                <a:latin typeface="Trebuchet MS" pitchFamily="34" charset="0"/>
              </a:rPr>
              <a:t>Mizutani</a:t>
            </a:r>
            <a:r>
              <a:rPr lang="en-US" altLang="ja-JP" sz="1100" dirty="0" smtClean="0">
                <a:latin typeface="Trebuchet MS" pitchFamily="34" charset="0"/>
              </a:rPr>
              <a:t> </a:t>
            </a:r>
            <a:r>
              <a:rPr lang="en-US" altLang="ja-JP" sz="1100" i="1" dirty="0">
                <a:latin typeface="Trebuchet MS" pitchFamily="34" charset="0"/>
              </a:rPr>
              <a:t>et al</a:t>
            </a:r>
            <a:r>
              <a:rPr lang="en-US" altLang="ja-JP" sz="1100" dirty="0">
                <a:latin typeface="Trebuchet MS" pitchFamily="34" charset="0"/>
              </a:rPr>
              <a:t>., </a:t>
            </a:r>
            <a:r>
              <a:rPr lang="en-US" altLang="ja-JP" sz="1100" i="1" dirty="0">
                <a:latin typeface="Trebuchet MS" pitchFamily="34" charset="0"/>
              </a:rPr>
              <a:t>Cerebral Cortex</a:t>
            </a:r>
            <a:r>
              <a:rPr lang="en-US" altLang="ja-JP" sz="1100" dirty="0">
                <a:latin typeface="Trebuchet MS" pitchFamily="34" charset="0"/>
              </a:rPr>
              <a:t> </a:t>
            </a:r>
            <a:r>
              <a:rPr lang="en-US" altLang="ja-JP" sz="1100" b="1" dirty="0">
                <a:latin typeface="Trebuchet MS" pitchFamily="34" charset="0"/>
              </a:rPr>
              <a:t>20</a:t>
            </a:r>
            <a:r>
              <a:rPr lang="en-US" altLang="ja-JP" sz="1100" dirty="0">
                <a:latin typeface="Trebuchet MS" pitchFamily="34" charset="0"/>
              </a:rPr>
              <a:t>, 1739 (2010</a:t>
            </a:r>
            <a:r>
              <a:rPr lang="en-US" altLang="ja-JP" sz="1100" dirty="0" smtClean="0">
                <a:latin typeface="Trebuchet MS" pitchFamily="34" charset="0"/>
              </a:rPr>
              <a:t>); </a:t>
            </a:r>
            <a:r>
              <a:rPr lang="en-US" altLang="ja-JP" sz="1100" dirty="0" err="1" smtClean="0">
                <a:latin typeface="Trebuchet MS" pitchFamily="34" charset="0"/>
              </a:rPr>
              <a:t>Mizutani</a:t>
            </a:r>
            <a:r>
              <a:rPr lang="en-US" altLang="ja-JP" sz="1100" dirty="0" smtClean="0">
                <a:latin typeface="Trebuchet MS" pitchFamily="34" charset="0"/>
              </a:rPr>
              <a:t> </a:t>
            </a:r>
            <a:r>
              <a:rPr lang="en-US" altLang="ja-JP" sz="1100" dirty="0">
                <a:latin typeface="Trebuchet MS" pitchFamily="34" charset="0"/>
              </a:rPr>
              <a:t>&amp; Suzuki, </a:t>
            </a:r>
            <a:r>
              <a:rPr lang="en-US" altLang="ja-JP" sz="1100" i="1" dirty="0">
                <a:latin typeface="Trebuchet MS" pitchFamily="34" charset="0"/>
              </a:rPr>
              <a:t>Micron</a:t>
            </a:r>
            <a:r>
              <a:rPr lang="en-US" altLang="ja-JP" sz="1100" dirty="0">
                <a:latin typeface="Trebuchet MS" pitchFamily="34" charset="0"/>
              </a:rPr>
              <a:t> </a:t>
            </a:r>
            <a:r>
              <a:rPr lang="en-US" altLang="ja-JP" sz="1100" b="1" dirty="0">
                <a:latin typeface="Trebuchet MS" pitchFamily="34" charset="0"/>
              </a:rPr>
              <a:t>43</a:t>
            </a:r>
            <a:r>
              <a:rPr lang="en-US" altLang="ja-JP" sz="1100" dirty="0">
                <a:latin typeface="Trebuchet MS" pitchFamily="34" charset="0"/>
              </a:rPr>
              <a:t>, 104 (2012</a:t>
            </a:r>
            <a:r>
              <a:rPr lang="en-US" altLang="ja-JP" sz="1100" dirty="0" smtClean="0">
                <a:latin typeface="Trebuchet MS" pitchFamily="34" charset="0"/>
              </a:rPr>
              <a:t>); </a:t>
            </a:r>
            <a:r>
              <a:rPr lang="en-US" altLang="ja-JP" sz="1100" dirty="0" err="1" smtClean="0">
                <a:latin typeface="Trebuchet MS" pitchFamily="34" charset="0"/>
              </a:rPr>
              <a:t>Mizutani</a:t>
            </a:r>
            <a:r>
              <a:rPr lang="en-US" altLang="ja-JP" sz="1100" dirty="0" smtClean="0">
                <a:latin typeface="Trebuchet MS" pitchFamily="34" charset="0"/>
              </a:rPr>
              <a:t> et al., </a:t>
            </a:r>
            <a:r>
              <a:rPr lang="en-US" altLang="ja-JP" sz="1100" i="1" dirty="0" smtClean="0">
                <a:latin typeface="Trebuchet MS" pitchFamily="34" charset="0"/>
              </a:rPr>
              <a:t>J. </a:t>
            </a:r>
            <a:r>
              <a:rPr lang="en-US" altLang="ja-JP" sz="1100" i="1" dirty="0" err="1" smtClean="0">
                <a:latin typeface="Trebuchet MS" pitchFamily="34" charset="0"/>
              </a:rPr>
              <a:t>Struct</a:t>
            </a:r>
            <a:r>
              <a:rPr lang="en-US" altLang="ja-JP" sz="1100" i="1" dirty="0" smtClean="0">
                <a:latin typeface="Trebuchet MS" pitchFamily="34" charset="0"/>
              </a:rPr>
              <a:t>. Biol</a:t>
            </a:r>
            <a:r>
              <a:rPr lang="en-US" altLang="ja-JP" sz="1100" dirty="0">
                <a:latin typeface="Trebuchet MS" pitchFamily="34" charset="0"/>
              </a:rPr>
              <a:t>. </a:t>
            </a:r>
            <a:r>
              <a:rPr lang="en-US" altLang="ja-JP" sz="1100" b="1" dirty="0" smtClean="0">
                <a:latin typeface="Trebuchet MS" pitchFamily="34" charset="0"/>
              </a:rPr>
              <a:t>184</a:t>
            </a:r>
            <a:r>
              <a:rPr lang="en-US" altLang="ja-JP" sz="1100" dirty="0" smtClean="0">
                <a:latin typeface="Trebuchet MS" pitchFamily="34" charset="0"/>
              </a:rPr>
              <a:t>, 271</a:t>
            </a:r>
            <a:r>
              <a:rPr lang="ja-JP" altLang="en-US" sz="1100" dirty="0">
                <a:latin typeface="Trebuchet MS" pitchFamily="34" charset="0"/>
              </a:rPr>
              <a:t> </a:t>
            </a:r>
            <a:r>
              <a:rPr lang="en-US" altLang="ja-JP" sz="1100" dirty="0" smtClean="0">
                <a:latin typeface="Trebuchet MS" pitchFamily="34" charset="0"/>
              </a:rPr>
              <a:t>(2013</a:t>
            </a:r>
            <a:r>
              <a:rPr lang="en-US" altLang="ja-JP" sz="1100" dirty="0">
                <a:latin typeface="Trebuchet MS" pitchFamily="34" charset="0"/>
              </a:rPr>
              <a:t>); </a:t>
            </a:r>
            <a:r>
              <a:rPr lang="en-US" altLang="ja-JP" sz="1100" dirty="0" err="1" smtClean="0">
                <a:latin typeface="Trebuchet MS" pitchFamily="34" charset="0"/>
              </a:rPr>
              <a:t>Mizutani</a:t>
            </a:r>
            <a:r>
              <a:rPr lang="en-US" altLang="ja-JP" sz="1100" dirty="0" smtClean="0">
                <a:latin typeface="Trebuchet MS" pitchFamily="34" charset="0"/>
              </a:rPr>
              <a:t> </a:t>
            </a:r>
            <a:r>
              <a:rPr lang="en-US" altLang="ja-JP" sz="1100" i="1" dirty="0" smtClean="0">
                <a:latin typeface="Trebuchet MS" pitchFamily="34" charset="0"/>
              </a:rPr>
              <a:t>et al</a:t>
            </a:r>
            <a:r>
              <a:rPr lang="en-US" altLang="ja-JP" sz="1100" dirty="0" smtClean="0">
                <a:latin typeface="Trebuchet MS" pitchFamily="34" charset="0"/>
              </a:rPr>
              <a:t>., </a:t>
            </a:r>
            <a:r>
              <a:rPr lang="en-US" altLang="ja-JP" sz="1100" i="1" dirty="0" smtClean="0">
                <a:latin typeface="Trebuchet MS" pitchFamily="34" charset="0"/>
              </a:rPr>
              <a:t>J</a:t>
            </a:r>
            <a:r>
              <a:rPr lang="en-US" altLang="ja-JP" sz="1100" i="1" dirty="0">
                <a:latin typeface="Trebuchet MS" pitchFamily="34" charset="0"/>
              </a:rPr>
              <a:t>. Synchrotron </a:t>
            </a:r>
            <a:r>
              <a:rPr lang="en-US" altLang="ja-JP" sz="1100" i="1" dirty="0" err="1" smtClean="0">
                <a:latin typeface="Trebuchet MS" pitchFamily="34" charset="0"/>
              </a:rPr>
              <a:t>Radiat</a:t>
            </a:r>
            <a:r>
              <a:rPr lang="en-US" altLang="ja-JP" sz="1100" dirty="0" smtClean="0">
                <a:latin typeface="Trebuchet MS" pitchFamily="34" charset="0"/>
              </a:rPr>
              <a:t>. </a:t>
            </a:r>
            <a:r>
              <a:rPr lang="en-US" altLang="ja-JP" sz="1100" b="1" dirty="0" smtClean="0">
                <a:latin typeface="Trebuchet MS" pitchFamily="34" charset="0"/>
              </a:rPr>
              <a:t>20</a:t>
            </a:r>
            <a:r>
              <a:rPr lang="en-US" altLang="ja-JP" sz="1100" dirty="0" smtClean="0">
                <a:latin typeface="Trebuchet MS" pitchFamily="34" charset="0"/>
              </a:rPr>
              <a:t>, 581 (2013); </a:t>
            </a:r>
            <a:r>
              <a:rPr lang="en-US" altLang="ja-JP" sz="1100" dirty="0" err="1" smtClean="0">
                <a:latin typeface="Trebuchet MS" pitchFamily="34" charset="0"/>
              </a:rPr>
              <a:t>Mizutani</a:t>
            </a:r>
            <a:r>
              <a:rPr lang="en-US" altLang="ja-JP" sz="1100" dirty="0" smtClean="0">
                <a:latin typeface="Trebuchet MS" pitchFamily="34" charset="0"/>
              </a:rPr>
              <a:t> </a:t>
            </a:r>
            <a:r>
              <a:rPr lang="en-US" altLang="ja-JP" sz="1100" i="1" dirty="0" smtClean="0">
                <a:latin typeface="Trebuchet MS" pitchFamily="34" charset="0"/>
              </a:rPr>
              <a:t>et al</a:t>
            </a:r>
            <a:r>
              <a:rPr lang="en-US" altLang="ja-JP" sz="1100" dirty="0" smtClean="0">
                <a:latin typeface="Trebuchet MS" pitchFamily="34" charset="0"/>
              </a:rPr>
              <a:t>., </a:t>
            </a:r>
            <a:r>
              <a:rPr lang="en-US" altLang="ja-JP" sz="1100" i="1" dirty="0" smtClean="0">
                <a:latin typeface="Trebuchet MS" pitchFamily="34" charset="0"/>
              </a:rPr>
              <a:t>Sci. </a:t>
            </a:r>
            <a:r>
              <a:rPr lang="en-US" altLang="ja-JP" sz="1100" i="1" dirty="0">
                <a:latin typeface="Trebuchet MS" pitchFamily="34" charset="0"/>
              </a:rPr>
              <a:t>Rep</a:t>
            </a:r>
            <a:r>
              <a:rPr lang="en-US" altLang="ja-JP" sz="1100" dirty="0">
                <a:latin typeface="Trebuchet MS" pitchFamily="34" charset="0"/>
              </a:rPr>
              <a:t>. </a:t>
            </a:r>
            <a:r>
              <a:rPr lang="en-US" altLang="ja-JP" sz="1100" b="1" dirty="0">
                <a:latin typeface="Trebuchet MS" pitchFamily="34" charset="0"/>
              </a:rPr>
              <a:t>6</a:t>
            </a:r>
            <a:r>
              <a:rPr lang="en-US" altLang="ja-JP" sz="1100" dirty="0">
                <a:latin typeface="Trebuchet MS" pitchFamily="34" charset="0"/>
              </a:rPr>
              <a:t>, </a:t>
            </a:r>
            <a:r>
              <a:rPr lang="en-US" altLang="ja-JP" sz="1100" dirty="0" smtClean="0">
                <a:latin typeface="Trebuchet MS" pitchFamily="34" charset="0"/>
              </a:rPr>
              <a:t>35061 </a:t>
            </a:r>
            <a:r>
              <a:rPr lang="en-US" altLang="ja-JP" sz="1100" dirty="0">
                <a:latin typeface="Trebuchet MS" pitchFamily="34" charset="0"/>
              </a:rPr>
              <a:t>(</a:t>
            </a:r>
            <a:r>
              <a:rPr lang="en-US" altLang="ja-JP" sz="1100" dirty="0" smtClean="0">
                <a:latin typeface="Trebuchet MS" pitchFamily="34" charset="0"/>
              </a:rPr>
              <a:t>2016).</a:t>
            </a:r>
          </a:p>
        </p:txBody>
      </p:sp>
      <p:sp>
        <p:nvSpPr>
          <p:cNvPr id="15366" name="Oval 6" descr="supplFig1inset4-2"/>
          <p:cNvSpPr>
            <a:spLocks noChangeAspect="1" noChangeArrowheads="1"/>
          </p:cNvSpPr>
          <p:nvPr/>
        </p:nvSpPr>
        <p:spPr bwMode="auto">
          <a:xfrm>
            <a:off x="118733" y="1260107"/>
            <a:ext cx="1225550" cy="1223962"/>
          </a:xfrm>
          <a:prstGeom prst="ellipse">
            <a:avLst/>
          </a:prstGeom>
          <a:blipFill dpi="0" rotWithShape="0">
            <a:blip r:embed="rId5"/>
            <a:srcRect/>
            <a:stretch>
              <a:fillRect/>
            </a:stretch>
          </a:blipFill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ja-JP" altLang="en-US" sz="2400"/>
          </a:p>
        </p:txBody>
      </p:sp>
      <p:sp>
        <p:nvSpPr>
          <p:cNvPr id="15368" name="AutoShape 8"/>
          <p:cNvSpPr>
            <a:spLocks noChangeAspect="1" noChangeArrowheads="1"/>
          </p:cNvSpPr>
          <p:nvPr/>
        </p:nvSpPr>
        <p:spPr bwMode="auto">
          <a:xfrm rot="20195513" flipH="1">
            <a:off x="2449606" y="2133600"/>
            <a:ext cx="1581150" cy="158432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3" y="10430"/>
                </a:moveTo>
                <a:cubicBezTo>
                  <a:pt x="17286" y="8887"/>
                  <a:pt x="16659" y="7423"/>
                  <a:pt x="15602" y="6296"/>
                </a:cubicBezTo>
                <a:lnTo>
                  <a:pt x="18678" y="3412"/>
                </a:lnTo>
                <a:cubicBezTo>
                  <a:pt x="20412" y="5262"/>
                  <a:pt x="21440" y="7662"/>
                  <a:pt x="21582" y="10193"/>
                </a:cubicBezTo>
                <a:lnTo>
                  <a:pt x="24278" y="10041"/>
                </a:lnTo>
                <a:lnTo>
                  <a:pt x="19748" y="15112"/>
                </a:lnTo>
                <a:lnTo>
                  <a:pt x="14677" y="10581"/>
                </a:lnTo>
                <a:lnTo>
                  <a:pt x="17373" y="1043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369" name="AutoShape 9"/>
          <p:cNvSpPr>
            <a:spLocks noChangeAspect="1" noChangeArrowheads="1"/>
          </p:cNvSpPr>
          <p:nvPr/>
        </p:nvSpPr>
        <p:spPr bwMode="auto">
          <a:xfrm rot="13439175" flipH="1">
            <a:off x="2446431" y="2133600"/>
            <a:ext cx="1581150" cy="158432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3" y="10430"/>
                </a:moveTo>
                <a:cubicBezTo>
                  <a:pt x="17286" y="8887"/>
                  <a:pt x="16659" y="7423"/>
                  <a:pt x="15602" y="6296"/>
                </a:cubicBezTo>
                <a:lnTo>
                  <a:pt x="18678" y="3412"/>
                </a:lnTo>
                <a:cubicBezTo>
                  <a:pt x="20412" y="5262"/>
                  <a:pt x="21440" y="7662"/>
                  <a:pt x="21582" y="10193"/>
                </a:cubicBezTo>
                <a:lnTo>
                  <a:pt x="24278" y="10041"/>
                </a:lnTo>
                <a:lnTo>
                  <a:pt x="19748" y="15112"/>
                </a:lnTo>
                <a:lnTo>
                  <a:pt x="14677" y="10581"/>
                </a:lnTo>
                <a:lnTo>
                  <a:pt x="17373" y="10430"/>
                </a:lnTo>
                <a:close/>
              </a:path>
            </a:pathLst>
          </a:custGeom>
          <a:solidFill>
            <a:srgbClr val="008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370" name="AutoShape 10"/>
          <p:cNvSpPr>
            <a:spLocks noChangeAspect="1" noChangeArrowheads="1"/>
          </p:cNvSpPr>
          <p:nvPr/>
        </p:nvSpPr>
        <p:spPr bwMode="auto">
          <a:xfrm rot="6329103" flipH="1">
            <a:off x="2448019" y="2132012"/>
            <a:ext cx="1581150" cy="158432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7373" y="10430"/>
                </a:moveTo>
                <a:cubicBezTo>
                  <a:pt x="17286" y="8887"/>
                  <a:pt x="16659" y="7423"/>
                  <a:pt x="15602" y="6296"/>
                </a:cubicBezTo>
                <a:lnTo>
                  <a:pt x="18678" y="3412"/>
                </a:lnTo>
                <a:cubicBezTo>
                  <a:pt x="20412" y="5262"/>
                  <a:pt x="21440" y="7662"/>
                  <a:pt x="21582" y="10193"/>
                </a:cubicBezTo>
                <a:lnTo>
                  <a:pt x="24278" y="10041"/>
                </a:lnTo>
                <a:lnTo>
                  <a:pt x="19748" y="15112"/>
                </a:lnTo>
                <a:lnTo>
                  <a:pt x="14677" y="10581"/>
                </a:lnTo>
                <a:lnTo>
                  <a:pt x="17373" y="1043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ja-JP" altLang="en-US"/>
          </a:p>
        </p:txBody>
      </p:sp>
      <p:sp>
        <p:nvSpPr>
          <p:cNvPr id="15371" name="Text Box 11"/>
          <p:cNvSpPr txBox="1">
            <a:spLocks noChangeArrowheads="1"/>
          </p:cNvSpPr>
          <p:nvPr/>
        </p:nvSpPr>
        <p:spPr bwMode="auto">
          <a:xfrm>
            <a:off x="3059113" y="3789363"/>
            <a:ext cx="12969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>
                <a:solidFill>
                  <a:srgbClr val="008000"/>
                </a:solidFill>
                <a:latin typeface="Trebuchet MS" pitchFamily="34" charset="0"/>
              </a:rPr>
              <a:t>トレース</a:t>
            </a:r>
            <a:endParaRPr lang="ja-JP" altLang="en-US" sz="1600" dirty="0">
              <a:solidFill>
                <a:srgbClr val="008000"/>
              </a:solidFill>
              <a:latin typeface="Trebuchet MS" pitchFamily="34" charset="0"/>
            </a:endParaRPr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3275856" y="1412776"/>
            <a:ext cx="1296987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>
                <a:latin typeface="Trebuchet MS" pitchFamily="34" charset="0"/>
              </a:rPr>
              <a:t>神経回路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>
                <a:latin typeface="Trebuchet MS" pitchFamily="34" charset="0"/>
              </a:rPr>
              <a:t>解析など</a:t>
            </a:r>
            <a:endParaRPr lang="ja-JP" altLang="en-US" sz="1600" dirty="0">
              <a:latin typeface="Trebuchet MS" pitchFamily="34" charset="0"/>
            </a:endParaRP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35496" y="2636838"/>
            <a:ext cx="251936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>
                <a:solidFill>
                  <a:srgbClr val="FF0000"/>
                </a:solidFill>
                <a:latin typeface="Trebuchet MS" pitchFamily="34" charset="0"/>
              </a:rPr>
              <a:t>放射</a:t>
            </a:r>
            <a:r>
              <a:rPr lang="ja-JP" altLang="en-US" sz="1600" dirty="0">
                <a:solidFill>
                  <a:srgbClr val="FF0000"/>
                </a:solidFill>
                <a:latin typeface="Trebuchet MS" pitchFamily="34" charset="0"/>
              </a:rPr>
              <a:t>光</a:t>
            </a:r>
            <a:r>
              <a:rPr lang="ja-JP" altLang="en-US" sz="1600" dirty="0" smtClean="0">
                <a:solidFill>
                  <a:srgbClr val="FF0000"/>
                </a:solidFill>
                <a:latin typeface="Trebuchet MS" pitchFamily="34" charset="0"/>
              </a:rPr>
              <a:t>マイクロトモグラフィ</a:t>
            </a:r>
            <a:endParaRPr lang="en-US" altLang="ja-JP" sz="1600" dirty="0" smtClean="0">
              <a:solidFill>
                <a:srgbClr val="FF0000"/>
              </a:solidFill>
              <a:latin typeface="Trebuchet MS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>
                <a:solidFill>
                  <a:srgbClr val="FF0000"/>
                </a:solidFill>
                <a:latin typeface="Trebuchet MS" pitchFamily="34" charset="0"/>
              </a:rPr>
              <a:t>　　　　　ナノトモグラフィ</a:t>
            </a:r>
            <a:endParaRPr lang="ja-JP" altLang="en-US" sz="1600" dirty="0">
              <a:solidFill>
                <a:srgbClr val="FF0000"/>
              </a:solidFill>
              <a:latin typeface="Trebuchet MS" pitchFamily="34" charset="0"/>
            </a:endParaRPr>
          </a:p>
        </p:txBody>
      </p:sp>
      <p:pic>
        <p:nvPicPr>
          <p:cNvPr id="15374" name="Picture 14" descr="intestineFi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557507"/>
            <a:ext cx="1507427" cy="193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76" name="Text Box 16"/>
          <p:cNvSpPr txBox="1">
            <a:spLocks noChangeArrowheads="1"/>
          </p:cNvSpPr>
          <p:nvPr/>
        </p:nvSpPr>
        <p:spPr bwMode="auto">
          <a:xfrm>
            <a:off x="2987874" y="5684738"/>
            <a:ext cx="1008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>
                <a:latin typeface="Trebuchet MS" pitchFamily="34" charset="0"/>
              </a:rPr>
              <a:t>ヒト大脳</a:t>
            </a:r>
          </a:p>
        </p:txBody>
      </p:sp>
      <p:sp>
        <p:nvSpPr>
          <p:cNvPr id="15377" name="Text Box 17"/>
          <p:cNvSpPr txBox="1">
            <a:spLocks noChangeArrowheads="1"/>
          </p:cNvSpPr>
          <p:nvPr/>
        </p:nvSpPr>
        <p:spPr bwMode="auto">
          <a:xfrm>
            <a:off x="7308304" y="2420888"/>
            <a:ext cx="140415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>
                <a:latin typeface="Trebuchet MS" pitchFamily="34" charset="0"/>
              </a:rPr>
              <a:t>　</a:t>
            </a:r>
            <a:r>
              <a:rPr lang="ja-JP" altLang="en-US" sz="1600" dirty="0" smtClean="0">
                <a:latin typeface="Trebuchet MS" pitchFamily="34" charset="0"/>
              </a:rPr>
              <a:t>マウス小腸</a:t>
            </a:r>
            <a:endParaRPr lang="ja-JP" altLang="en-US" sz="1600" dirty="0">
              <a:latin typeface="Trebuchet MS" pitchFamily="34" charset="0"/>
            </a:endParaRPr>
          </a:p>
        </p:txBody>
      </p:sp>
      <p:sp>
        <p:nvSpPr>
          <p:cNvPr id="15378" name="Text Box 18"/>
          <p:cNvSpPr txBox="1">
            <a:spLocks noChangeArrowheads="1"/>
          </p:cNvSpPr>
          <p:nvPr/>
        </p:nvSpPr>
        <p:spPr bwMode="auto">
          <a:xfrm>
            <a:off x="5004023" y="5436513"/>
            <a:ext cx="18002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>
                <a:latin typeface="Trebuchet MS" pitchFamily="34" charset="0"/>
              </a:rPr>
              <a:t>ゼブラフィッシュ</a:t>
            </a:r>
            <a:endParaRPr lang="en-US" altLang="ja-JP" sz="1600" dirty="0" smtClean="0">
              <a:latin typeface="Trebuchet MS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>
                <a:latin typeface="Trebuchet MS" pitchFamily="34" charset="0"/>
              </a:rPr>
              <a:t>　　幼生</a:t>
            </a:r>
            <a:endParaRPr lang="ja-JP" altLang="en-US" sz="1600" dirty="0">
              <a:latin typeface="Trebuchet MS" pitchFamily="34" charset="0"/>
            </a:endParaRPr>
          </a:p>
        </p:txBody>
      </p:sp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2339802" y="572170"/>
            <a:ext cx="10080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>
                <a:latin typeface="Trebuchet MS" pitchFamily="34" charset="0"/>
              </a:rPr>
              <a:t>マウス脳</a:t>
            </a:r>
            <a:endParaRPr lang="ja-JP" altLang="en-US" sz="1600" dirty="0">
              <a:latin typeface="Trebuchet MS" pitchFamily="34" charset="0"/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4572000" y="1404065"/>
            <a:ext cx="214222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>
                <a:latin typeface="Trebuchet MS" pitchFamily="34" charset="0"/>
              </a:rPr>
              <a:t>ショウジョウバエ成虫</a:t>
            </a:r>
            <a:endParaRPr lang="en-US" altLang="ja-JP" sz="1600" dirty="0" smtClean="0">
              <a:latin typeface="Trebuchet MS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 smtClean="0">
                <a:latin typeface="Trebuchet MS" pitchFamily="34" charset="0"/>
              </a:rPr>
              <a:t>　脳神経節</a:t>
            </a:r>
            <a:endParaRPr lang="ja-JP" altLang="en-US" sz="1600" dirty="0">
              <a:latin typeface="Trebuchet MS" pitchFamily="34" charset="0"/>
            </a:endParaRPr>
          </a:p>
        </p:txBody>
      </p:sp>
      <p:pic>
        <p:nvPicPr>
          <p:cNvPr id="23" name="Picture 17" descr="C:\Users\Mizutani\all\kenkyu\tomography\paper\141218xrm2014proc\121114bl47xu_110527-9D_rec0913r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780928"/>
            <a:ext cx="1394039" cy="2091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17"/>
          <p:cNvSpPr txBox="1">
            <a:spLocks noChangeArrowheads="1"/>
          </p:cNvSpPr>
          <p:nvPr/>
        </p:nvSpPr>
        <p:spPr bwMode="auto">
          <a:xfrm>
            <a:off x="6876256" y="4818638"/>
            <a:ext cx="222743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600" dirty="0">
                <a:latin typeface="Trebuchet MS" pitchFamily="34" charset="0"/>
              </a:rPr>
              <a:t>　フェリチン</a:t>
            </a:r>
            <a:r>
              <a:rPr lang="ja-JP" altLang="en-US" sz="1600" dirty="0" smtClean="0">
                <a:latin typeface="Trebuchet MS" pitchFamily="34" charset="0"/>
              </a:rPr>
              <a:t>発現大腸菌</a:t>
            </a:r>
            <a:endParaRPr lang="ja-JP" altLang="en-US" sz="1600" dirty="0">
              <a:latin typeface="Trebuchet MS" pitchFamily="34" charset="0"/>
            </a:endParaRPr>
          </a:p>
        </p:txBody>
      </p:sp>
      <p:pic>
        <p:nvPicPr>
          <p:cNvPr id="25" name="Picture 4" descr="070910D4fig1cRev0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224" y="5232417"/>
            <a:ext cx="2641632" cy="153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 Box 16"/>
          <p:cNvSpPr txBox="1">
            <a:spLocks noChangeArrowheads="1"/>
          </p:cNvSpPr>
          <p:nvPr/>
        </p:nvSpPr>
        <p:spPr bwMode="auto">
          <a:xfrm>
            <a:off x="8597225" y="4509120"/>
            <a:ext cx="511279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 dirty="0" smtClean="0">
                <a:solidFill>
                  <a:schemeClr val="bg1"/>
                </a:solidFill>
                <a:latin typeface="Trebuchet MS" pitchFamily="34" charset="0"/>
              </a:rPr>
              <a:t>1 um</a:t>
            </a:r>
            <a:endParaRPr lang="ja-JP" altLang="en-US" sz="1000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27" name="Text Box 16"/>
          <p:cNvSpPr txBox="1">
            <a:spLocks noChangeArrowheads="1"/>
          </p:cNvSpPr>
          <p:nvPr/>
        </p:nvSpPr>
        <p:spPr bwMode="auto">
          <a:xfrm>
            <a:off x="8676456" y="6453336"/>
            <a:ext cx="432048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900" dirty="0" smtClean="0">
                <a:solidFill>
                  <a:schemeClr val="bg1"/>
                </a:solidFill>
                <a:latin typeface="Trebuchet MS" pitchFamily="34" charset="0"/>
              </a:rPr>
              <a:t>100 um</a:t>
            </a:r>
            <a:endParaRPr lang="ja-JP" altLang="en-US" sz="900" dirty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82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4" descr="C:\Users\Mizutani\all\kenkyu\tomography\paper\140630顕微鏡\fig1b1409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88416"/>
            <a:ext cx="3030538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テキスト ボックス 1"/>
          <p:cNvSpPr txBox="1">
            <a:spLocks noChangeArrowheads="1"/>
          </p:cNvSpPr>
          <p:nvPr/>
        </p:nvSpPr>
        <p:spPr bwMode="auto">
          <a:xfrm>
            <a:off x="1835696" y="5919788"/>
            <a:ext cx="123031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 dirty="0">
                <a:solidFill>
                  <a:schemeClr val="bg1"/>
                </a:solidFill>
                <a:latin typeface="Calibri" panose="020F0502020204030204" pitchFamily="34" charset="0"/>
              </a:rPr>
              <a:t>©2015 Google</a:t>
            </a:r>
            <a:r>
              <a:rPr lang="ja-JP" altLang="en-US" sz="1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r>
              <a:rPr lang="en-US" altLang="ja-JP" sz="1000" i="1" dirty="0">
                <a:solidFill>
                  <a:schemeClr val="bg1"/>
                </a:solidFill>
                <a:latin typeface="Calibri" panose="020F0502020204030204" pitchFamily="34" charset="0"/>
              </a:rPr>
              <a:t>et al.</a:t>
            </a:r>
            <a:endParaRPr lang="ja-JP" altLang="en-US" sz="1000" i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5129" name="Text Box 4"/>
          <p:cNvSpPr txBox="1">
            <a:spLocks noChangeArrowheads="1"/>
          </p:cNvSpPr>
          <p:nvPr/>
        </p:nvSpPr>
        <p:spPr bwMode="auto">
          <a:xfrm>
            <a:off x="0" y="0"/>
            <a:ext cx="79517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latin typeface="Calibri" pitchFamily="34" charset="0"/>
              </a:rPr>
              <a:t>放射光施設あれこれ</a:t>
            </a:r>
            <a:endParaRPr lang="ja-JP" altLang="en-US" sz="2800" dirty="0">
              <a:latin typeface="Calibri" pitchFamily="34" charset="0"/>
            </a:endParaRPr>
          </a:p>
        </p:txBody>
      </p:sp>
      <p:sp>
        <p:nvSpPr>
          <p:cNvPr id="5130" name="Text Box 1039"/>
          <p:cNvSpPr txBox="1">
            <a:spLocks noChangeArrowheads="1"/>
          </p:cNvSpPr>
          <p:nvPr/>
        </p:nvSpPr>
        <p:spPr bwMode="auto">
          <a:xfrm>
            <a:off x="3756025" y="6580188"/>
            <a:ext cx="5329238" cy="277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err="1">
                <a:latin typeface="Calibri" pitchFamily="34" charset="0"/>
              </a:rPr>
              <a:t>Mizutani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i="1" dirty="0">
                <a:latin typeface="Calibri" pitchFamily="34" charset="0"/>
              </a:rPr>
              <a:t>et al</a:t>
            </a:r>
            <a:r>
              <a:rPr lang="en-US" altLang="ja-JP" sz="1200" dirty="0">
                <a:latin typeface="Calibri" pitchFamily="34" charset="0"/>
              </a:rPr>
              <a:t>., </a:t>
            </a:r>
            <a:r>
              <a:rPr lang="en-US" altLang="ja-JP" sz="1200" i="1" dirty="0" err="1">
                <a:latin typeface="Calibri" pitchFamily="34" charset="0"/>
              </a:rPr>
              <a:t>Micrroscopy</a:t>
            </a:r>
            <a:r>
              <a:rPr lang="en-US" altLang="ja-JP" sz="1200" i="1" dirty="0">
                <a:latin typeface="Calibri" pitchFamily="34" charset="0"/>
              </a:rPr>
              <a:t> Today </a:t>
            </a:r>
            <a:r>
              <a:rPr lang="en-US" altLang="ja-JP" sz="1200" b="1" dirty="0">
                <a:latin typeface="Calibri" pitchFamily="34" charset="0"/>
              </a:rPr>
              <a:t>23</a:t>
            </a:r>
            <a:r>
              <a:rPr lang="en-US" altLang="ja-JP" sz="1200" dirty="0">
                <a:latin typeface="Calibri" pitchFamily="34" charset="0"/>
              </a:rPr>
              <a:t>, 17 (2015); </a:t>
            </a:r>
            <a:r>
              <a:rPr lang="ja-JP" altLang="en-US" sz="1200" dirty="0">
                <a:latin typeface="Calibri" pitchFamily="34" charset="0"/>
              </a:rPr>
              <a:t>水谷ほか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ja-JP" altLang="en-US" sz="1200" dirty="0">
                <a:latin typeface="Calibri" pitchFamily="34" charset="0"/>
              </a:rPr>
              <a:t>顕微鏡</a:t>
            </a:r>
            <a:r>
              <a:rPr lang="en-US" altLang="ja-JP" sz="1200" dirty="0">
                <a:latin typeface="Calibri" pitchFamily="34" charset="0"/>
              </a:rPr>
              <a:t> </a:t>
            </a:r>
            <a:r>
              <a:rPr lang="en-US" altLang="ja-JP" sz="1200" b="1" dirty="0">
                <a:latin typeface="Calibri" pitchFamily="34" charset="0"/>
              </a:rPr>
              <a:t>49</a:t>
            </a:r>
            <a:r>
              <a:rPr lang="en-US" altLang="ja-JP" sz="1200" dirty="0">
                <a:latin typeface="Calibri" pitchFamily="34" charset="0"/>
              </a:rPr>
              <a:t>, 222 (2014).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495123"/>
            <a:ext cx="4536505" cy="206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正方形/長方形 1"/>
          <p:cNvSpPr>
            <a:spLocks noChangeArrowheads="1"/>
          </p:cNvSpPr>
          <p:nvPr/>
        </p:nvSpPr>
        <p:spPr bwMode="auto">
          <a:xfrm>
            <a:off x="248419" y="2524894"/>
            <a:ext cx="54037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000" dirty="0" smtClean="0">
                <a:latin typeface="Calibri" pitchFamily="34" charset="0"/>
              </a:rPr>
              <a:t>SPring-8</a:t>
            </a:r>
            <a:r>
              <a:rPr lang="ja-JP" altLang="en-US" sz="2000" dirty="0" smtClean="0">
                <a:latin typeface="Calibri" pitchFamily="34" charset="0"/>
              </a:rPr>
              <a:t>（兵庫県）「</a:t>
            </a:r>
            <a:r>
              <a:rPr lang="ja-JP" altLang="en-US" sz="2000" dirty="0"/>
              <a:t>世界最高性能の放射光</a:t>
            </a:r>
            <a:r>
              <a:rPr lang="ja-JP" altLang="en-US" sz="2000" dirty="0" smtClean="0">
                <a:latin typeface="Calibri" pitchFamily="34" charset="0"/>
              </a:rPr>
              <a:t>」施設</a:t>
            </a:r>
            <a:endParaRPr lang="ja-JP" altLang="en-US" sz="2000" dirty="0">
              <a:latin typeface="Calibri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8" y="2924944"/>
            <a:ext cx="4896546" cy="168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924944"/>
            <a:ext cx="3515021" cy="197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正方形/長方形 1"/>
          <p:cNvSpPr>
            <a:spLocks noChangeArrowheads="1"/>
          </p:cNvSpPr>
          <p:nvPr/>
        </p:nvSpPr>
        <p:spPr bwMode="auto">
          <a:xfrm>
            <a:off x="328894" y="4581128"/>
            <a:ext cx="51072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dirty="0" smtClean="0">
                <a:latin typeface="Calibri" pitchFamily="34" charset="0"/>
              </a:rPr>
              <a:t>Advanced Photon Source (APS), Argonne Natl. Lab.</a:t>
            </a:r>
            <a:endParaRPr lang="ja-JP" altLang="en-US" sz="1800" dirty="0">
              <a:latin typeface="Calibri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91" y="4950460"/>
            <a:ext cx="2678343" cy="1850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正方形/長方形 1"/>
          <p:cNvSpPr>
            <a:spLocks noChangeArrowheads="1"/>
          </p:cNvSpPr>
          <p:nvPr/>
        </p:nvSpPr>
        <p:spPr bwMode="auto">
          <a:xfrm>
            <a:off x="2915816" y="5661248"/>
            <a:ext cx="475252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2000" dirty="0" smtClean="0">
                <a:latin typeface="Calibri" pitchFamily="34" charset="0"/>
              </a:rPr>
              <a:t>Photon Factory (PF)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itchFamily="34" charset="0"/>
              </a:rPr>
              <a:t>高エネルギー加速器</a:t>
            </a:r>
            <a:r>
              <a:rPr lang="ja-JP" altLang="en-US" sz="2000" dirty="0">
                <a:latin typeface="Calibri" pitchFamily="34" charset="0"/>
              </a:rPr>
              <a:t>研究</a:t>
            </a:r>
            <a:r>
              <a:rPr lang="ja-JP" altLang="en-US" sz="2000" dirty="0" smtClean="0">
                <a:latin typeface="Calibri" pitchFamily="34" charset="0"/>
              </a:rPr>
              <a:t>機構（つくば市）</a:t>
            </a:r>
            <a:endParaRPr lang="en-US" altLang="ja-JP" sz="2000" dirty="0" smtClean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Mizutani\all\SR\APSvsSP8_1805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32"/>
            <a:ext cx="9147483" cy="653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1"/>
          <p:cNvSpPr>
            <a:spLocks noChangeArrowheads="1"/>
          </p:cNvSpPr>
          <p:nvPr/>
        </p:nvSpPr>
        <p:spPr bwMode="auto">
          <a:xfrm>
            <a:off x="323528" y="3861048"/>
            <a:ext cx="12961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2000" smtClean="0">
                <a:solidFill>
                  <a:schemeClr val="bg1"/>
                </a:solidFill>
                <a:latin typeface="Calibri" pitchFamily="34" charset="0"/>
              </a:rPr>
              <a:t>APS 32-ID</a:t>
            </a:r>
            <a:endParaRPr lang="en-US" altLang="ja-JP" sz="20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" name="正方形/長方形 1"/>
          <p:cNvSpPr>
            <a:spLocks noChangeArrowheads="1"/>
          </p:cNvSpPr>
          <p:nvPr/>
        </p:nvSpPr>
        <p:spPr bwMode="auto">
          <a:xfrm>
            <a:off x="4499992" y="5517232"/>
            <a:ext cx="40324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2000" smtClean="0">
                <a:solidFill>
                  <a:schemeClr val="bg1"/>
                </a:solidFill>
                <a:latin typeface="Calibri" pitchFamily="34" charset="0"/>
              </a:rPr>
              <a:t>SPring-8 BL37XU</a:t>
            </a:r>
            <a:endParaRPr lang="en-US" altLang="ja-JP" sz="200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153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0"/>
            <a:ext cx="73803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latin typeface="Calibri" pitchFamily="34" charset="0"/>
              </a:rPr>
              <a:t>放射光（≅非常に強い</a:t>
            </a:r>
            <a:r>
              <a:rPr lang="en-US" altLang="ja-JP" sz="2800" dirty="0" smtClean="0">
                <a:latin typeface="Calibri" pitchFamily="34" charset="0"/>
              </a:rPr>
              <a:t>X</a:t>
            </a:r>
            <a:r>
              <a:rPr lang="ja-JP" altLang="en-US" sz="2800" dirty="0" smtClean="0">
                <a:latin typeface="Calibri" pitchFamily="34" charset="0"/>
              </a:rPr>
              <a:t>線）を使ってできること</a:t>
            </a:r>
            <a:endParaRPr lang="ja-JP" altLang="en-US" sz="2800" dirty="0">
              <a:latin typeface="Calibri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27" y="2060848"/>
            <a:ext cx="41719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5724128" y="764704"/>
            <a:ext cx="338437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顕微法（イメージング）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二次元像や</a:t>
            </a:r>
            <a:r>
              <a:rPr lang="en-US" altLang="ja-JP" sz="2400" dirty="0" smtClean="0">
                <a:latin typeface="Calibri" pitchFamily="34" charset="0"/>
              </a:rPr>
              <a:t>CT</a:t>
            </a:r>
            <a:r>
              <a:rPr lang="ja-JP" altLang="en-US" sz="2400" dirty="0" smtClean="0">
                <a:latin typeface="Calibri" pitchFamily="34" charset="0"/>
              </a:rPr>
              <a:t>スキャン</a:t>
            </a:r>
            <a:endParaRPr lang="ja-JP" altLang="en-US" sz="2400" dirty="0">
              <a:latin typeface="Calibri" pitchFamily="34" charset="0"/>
            </a:endParaRPr>
          </a:p>
        </p:txBody>
      </p:sp>
      <p:pic>
        <p:nvPicPr>
          <p:cNvPr id="10" name="Picture 19" descr="fig2a_13122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5685625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707904" y="5201905"/>
            <a:ext cx="54006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None/>
            </a:pPr>
            <a:r>
              <a:rPr lang="ja-JP" altLang="en-US" sz="2000" dirty="0" smtClean="0">
                <a:latin typeface="Calibri" pitchFamily="34" charset="0"/>
              </a:rPr>
              <a:t>利点</a:t>
            </a:r>
            <a:r>
              <a:rPr lang="ja-JP" altLang="en-US" sz="2000" dirty="0">
                <a:latin typeface="Calibri" pitchFamily="34" charset="0"/>
              </a:rPr>
              <a:t>：うまい！（質の良いデータが得られる</a:t>
            </a:r>
            <a:r>
              <a:rPr lang="ja-JP" altLang="en-US" sz="2000" dirty="0" smtClean="0">
                <a:latin typeface="Calibri" pitchFamily="34" charset="0"/>
              </a:rPr>
              <a:t>）</a:t>
            </a:r>
            <a:endParaRPr lang="en-US" altLang="ja-JP" sz="2000" dirty="0" smtClean="0"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None/>
            </a:pPr>
            <a:r>
              <a:rPr lang="ja-JP" altLang="en-US" sz="2000" dirty="0">
                <a:latin typeface="Calibri" pitchFamily="34" charset="0"/>
              </a:rPr>
              <a:t>　</a:t>
            </a:r>
            <a:r>
              <a:rPr lang="ja-JP" altLang="en-US" sz="2000" dirty="0" smtClean="0">
                <a:latin typeface="Calibri" pitchFamily="34" charset="0"/>
              </a:rPr>
              <a:t>　　　安い</a:t>
            </a:r>
            <a:r>
              <a:rPr lang="ja-JP" altLang="en-US" sz="2000" dirty="0">
                <a:latin typeface="Calibri" pitchFamily="34" charset="0"/>
              </a:rPr>
              <a:t>！</a:t>
            </a:r>
            <a:r>
              <a:rPr lang="ja-JP" altLang="en-US" sz="2000" dirty="0" smtClean="0">
                <a:latin typeface="Calibri" pitchFamily="34" charset="0"/>
              </a:rPr>
              <a:t>（自前の装置がなくても</a:t>
            </a:r>
            <a:r>
              <a:rPr lang="en-US" altLang="ja-JP" sz="2000" dirty="0" smtClean="0">
                <a:latin typeface="Calibri" pitchFamily="34" charset="0"/>
              </a:rPr>
              <a:t>OK</a:t>
            </a:r>
            <a:r>
              <a:rPr lang="ja-JP" altLang="en-US" sz="2000" dirty="0" smtClean="0">
                <a:latin typeface="Calibri" pitchFamily="34" charset="0"/>
              </a:rPr>
              <a:t>）</a:t>
            </a:r>
            <a:endParaRPr lang="en-US" altLang="ja-JP" sz="2000" dirty="0"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None/>
            </a:pPr>
            <a:r>
              <a:rPr lang="ja-JP" altLang="en-US" sz="2000" dirty="0" smtClean="0">
                <a:latin typeface="Calibri" pitchFamily="34" charset="0"/>
              </a:rPr>
              <a:t>　　　　速い！（短時間</a:t>
            </a:r>
            <a:r>
              <a:rPr lang="ja-JP" altLang="en-US" sz="2000" dirty="0">
                <a:latin typeface="Calibri" pitchFamily="34" charset="0"/>
              </a:rPr>
              <a:t>で</a:t>
            </a:r>
            <a:r>
              <a:rPr lang="ja-JP" altLang="en-US" sz="2000" dirty="0" smtClean="0">
                <a:latin typeface="Calibri" pitchFamily="34" charset="0"/>
              </a:rPr>
              <a:t>測定できる）</a:t>
            </a:r>
            <a:endParaRPr lang="en-US" altLang="ja-JP" sz="2000" dirty="0"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itchFamily="34" charset="0"/>
              </a:rPr>
              <a:t>欠点：みんなが使う＝実験時期が限られる</a:t>
            </a:r>
            <a:endParaRPr lang="en-US" altLang="ja-JP" sz="2000" dirty="0" smtClean="0"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itchFamily="34" charset="0"/>
              </a:rPr>
              <a:t>　　　　初めての時に、ちょっとこわい気がする</a:t>
            </a:r>
            <a:endParaRPr lang="en-US" altLang="ja-JP" sz="2000" dirty="0" smtClean="0">
              <a:latin typeface="Calibri" pitchFamily="34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427984" y="2204864"/>
            <a:ext cx="42719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回折法・散乱法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タンパク質等の結晶構造解析</a:t>
            </a:r>
            <a:endParaRPr lang="ja-JP" altLang="en-US" sz="2400" dirty="0">
              <a:latin typeface="Calibri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08" y="3745954"/>
            <a:ext cx="25527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843808" y="3861048"/>
            <a:ext cx="427193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chemeClr val="accent2"/>
                </a:solidFill>
                <a:latin typeface="Calibri" pitchFamily="34" charset="0"/>
              </a:rPr>
              <a:t>分光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法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金属原子まわりの配位など</a:t>
            </a:r>
            <a:endParaRPr lang="ja-JP" altLang="en-US" sz="2400" dirty="0">
              <a:latin typeface="Calibri" pitchFamily="34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115630" y="4607550"/>
            <a:ext cx="4192674" cy="48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ja-JP" sz="1100" dirty="0" smtClean="0">
                <a:latin typeface="Trebuchet MS" pitchFamily="34" charset="0"/>
              </a:rPr>
              <a:t>Drosophila larvae CNS, </a:t>
            </a:r>
            <a:r>
              <a:rPr lang="en-US" altLang="ja-JP" sz="1100" dirty="0" err="1" smtClean="0">
                <a:latin typeface="Trebuchet MS" pitchFamily="34" charset="0"/>
              </a:rPr>
              <a:t>Bodian</a:t>
            </a:r>
            <a:r>
              <a:rPr lang="en-US" altLang="ja-JP" sz="1100" dirty="0" smtClean="0">
                <a:latin typeface="Trebuchet MS" pitchFamily="34" charset="0"/>
              </a:rPr>
              <a:t> staining, BL20XU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ja-JP" sz="1100" dirty="0" err="1" smtClean="0">
                <a:latin typeface="Trebuchet MS" pitchFamily="34" charset="0"/>
              </a:rPr>
              <a:t>Mizutani</a:t>
            </a:r>
            <a:r>
              <a:rPr lang="en-US" altLang="ja-JP" sz="1100" dirty="0" smtClean="0">
                <a:latin typeface="Trebuchet MS" pitchFamily="34" charset="0"/>
              </a:rPr>
              <a:t> </a:t>
            </a:r>
            <a:r>
              <a:rPr lang="en-US" altLang="ja-JP" sz="1100" i="1" dirty="0">
                <a:latin typeface="Trebuchet MS" pitchFamily="34" charset="0"/>
              </a:rPr>
              <a:t>et al</a:t>
            </a:r>
            <a:r>
              <a:rPr lang="en-US" altLang="ja-JP" sz="1100" dirty="0">
                <a:latin typeface="Trebuchet MS" pitchFamily="34" charset="0"/>
              </a:rPr>
              <a:t>., </a:t>
            </a:r>
            <a:r>
              <a:rPr lang="en-US" altLang="ja-JP" sz="1100" i="1" dirty="0">
                <a:latin typeface="Trebuchet MS" pitchFamily="34" charset="0"/>
              </a:rPr>
              <a:t>J. Synchrotron </a:t>
            </a:r>
            <a:r>
              <a:rPr lang="en-US" altLang="ja-JP" sz="1100" i="1" dirty="0" err="1">
                <a:latin typeface="Trebuchet MS" pitchFamily="34" charset="0"/>
              </a:rPr>
              <a:t>Radiat</a:t>
            </a:r>
            <a:r>
              <a:rPr lang="en-US" altLang="ja-JP" sz="1100" dirty="0">
                <a:latin typeface="Trebuchet MS" pitchFamily="34" charset="0"/>
              </a:rPr>
              <a:t>. </a:t>
            </a:r>
            <a:r>
              <a:rPr lang="en-US" altLang="ja-JP" sz="1100" b="1" dirty="0">
                <a:latin typeface="Trebuchet MS" pitchFamily="34" charset="0"/>
              </a:rPr>
              <a:t>14</a:t>
            </a:r>
            <a:r>
              <a:rPr lang="en-US" altLang="ja-JP" sz="1100" dirty="0">
                <a:latin typeface="Trebuchet MS" pitchFamily="34" charset="0"/>
              </a:rPr>
              <a:t>, 282 (2007</a:t>
            </a:r>
            <a:r>
              <a:rPr lang="en-US" altLang="ja-JP" sz="1100" dirty="0" smtClean="0">
                <a:latin typeface="Trebuchet MS" pitchFamily="34" charset="0"/>
              </a:rPr>
              <a:t>).</a:t>
            </a:r>
            <a:endParaRPr lang="en-US" altLang="ja-JP" sz="1100" dirty="0">
              <a:latin typeface="Trebuchet MS" pitchFamily="34" charset="0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4670404" y="2951366"/>
            <a:ext cx="299794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ja-JP" sz="1100" dirty="0" smtClean="0">
                <a:latin typeface="Trebuchet MS" pitchFamily="34" charset="0"/>
              </a:rPr>
              <a:t>Lysozyme crystal, BL26B2, </a:t>
            </a:r>
            <a:r>
              <a:rPr lang="en-US" altLang="ja-JP" sz="1100" i="1" dirty="0" smtClean="0">
                <a:latin typeface="Trebuchet MS" pitchFamily="34" charset="0"/>
              </a:rPr>
              <a:t>ibid</a:t>
            </a:r>
            <a:r>
              <a:rPr lang="en-US" altLang="ja-JP" sz="1100" dirty="0" smtClean="0">
                <a:latin typeface="Trebuchet MS" pitchFamily="34" charset="0"/>
              </a:rPr>
              <a:t>.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6012160" y="1484784"/>
            <a:ext cx="2997940" cy="48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ja-JP" sz="1100" dirty="0" smtClean="0">
                <a:latin typeface="Trebuchet MS" pitchFamily="34" charset="0"/>
              </a:rPr>
              <a:t>Lysozyme crystal, Pt soaking, BL20XU</a:t>
            </a:r>
          </a:p>
          <a:p>
            <a:pPr eaLnBrk="1" hangingPunct="1">
              <a:spcBef>
                <a:spcPct val="30000"/>
              </a:spcBef>
              <a:buFontTx/>
              <a:buNone/>
            </a:pPr>
            <a:r>
              <a:rPr lang="en-US" altLang="ja-JP" sz="1100" dirty="0" err="1" smtClean="0">
                <a:latin typeface="Trebuchet MS" pitchFamily="34" charset="0"/>
              </a:rPr>
              <a:t>Mizutani</a:t>
            </a:r>
            <a:r>
              <a:rPr lang="en-US" altLang="ja-JP" sz="1100" dirty="0" smtClean="0">
                <a:latin typeface="Trebuchet MS" pitchFamily="34" charset="0"/>
              </a:rPr>
              <a:t> </a:t>
            </a:r>
            <a:r>
              <a:rPr lang="en-US" altLang="ja-JP" sz="1100" i="1" dirty="0" smtClean="0">
                <a:latin typeface="Trebuchet MS" pitchFamily="34" charset="0"/>
              </a:rPr>
              <a:t>et al</a:t>
            </a:r>
            <a:r>
              <a:rPr lang="en-US" altLang="ja-JP" sz="1100" dirty="0" smtClean="0">
                <a:latin typeface="Trebuchet MS" pitchFamily="34" charset="0"/>
              </a:rPr>
              <a:t>., </a:t>
            </a:r>
            <a:r>
              <a:rPr lang="en-US" altLang="ja-JP" sz="1100" i="1" dirty="0" smtClean="0">
                <a:latin typeface="Trebuchet MS" pitchFamily="34" charset="0"/>
              </a:rPr>
              <a:t>Sci. </a:t>
            </a:r>
            <a:r>
              <a:rPr lang="en-US" altLang="ja-JP" sz="1100" i="1" dirty="0">
                <a:latin typeface="Trebuchet MS" pitchFamily="34" charset="0"/>
              </a:rPr>
              <a:t>Rep</a:t>
            </a:r>
            <a:r>
              <a:rPr lang="en-US" altLang="ja-JP" sz="1100" dirty="0">
                <a:latin typeface="Trebuchet MS" pitchFamily="34" charset="0"/>
              </a:rPr>
              <a:t>. </a:t>
            </a:r>
            <a:r>
              <a:rPr lang="en-US" altLang="ja-JP" sz="1100" b="1" dirty="0">
                <a:latin typeface="Trebuchet MS" pitchFamily="34" charset="0"/>
              </a:rPr>
              <a:t>4</a:t>
            </a:r>
            <a:r>
              <a:rPr lang="en-US" altLang="ja-JP" sz="1100" dirty="0">
                <a:latin typeface="Trebuchet MS" pitchFamily="34" charset="0"/>
              </a:rPr>
              <a:t>, </a:t>
            </a:r>
            <a:r>
              <a:rPr lang="en-US" altLang="ja-JP" sz="1100" dirty="0" smtClean="0">
                <a:latin typeface="Trebuchet MS" pitchFamily="34" charset="0"/>
              </a:rPr>
              <a:t>5731</a:t>
            </a:r>
            <a:r>
              <a:rPr lang="ja-JP" altLang="en-US" sz="1100" dirty="0">
                <a:latin typeface="Trebuchet MS" pitchFamily="34" charset="0"/>
              </a:rPr>
              <a:t> </a:t>
            </a:r>
            <a:r>
              <a:rPr lang="en-US" altLang="ja-JP" sz="1100" dirty="0" smtClean="0">
                <a:latin typeface="Trebuchet MS" pitchFamily="34" charset="0"/>
              </a:rPr>
              <a:t>(2014).</a:t>
            </a:r>
          </a:p>
        </p:txBody>
      </p:sp>
    </p:spTree>
    <p:extLst>
      <p:ext uri="{BB962C8B-B14F-4D97-AF65-F5344CB8AC3E}">
        <p14:creationId xmlns:p14="http://schemas.microsoft.com/office/powerpoint/2010/main" val="3255844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4" descr="071121-14fig1b"/>
          <p:cNvPicPr>
            <a:picLocks noChangeAspect="1" noChangeArrowheads="1"/>
          </p:cNvPicPr>
          <p:nvPr/>
        </p:nvPicPr>
        <p:blipFill>
          <a:blip r:embed="rId2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 Box 13"/>
          <p:cNvSpPr txBox="1">
            <a:spLocks noChangeArrowheads="1"/>
          </p:cNvSpPr>
          <p:nvPr/>
        </p:nvSpPr>
        <p:spPr bwMode="auto">
          <a:xfrm>
            <a:off x="250825" y="5951021"/>
            <a:ext cx="410515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smtClean="0">
                <a:latin typeface="Trebuchet MS" pitchFamily="34" charset="0"/>
              </a:rPr>
              <a:t>BL20B2</a:t>
            </a:r>
            <a:endParaRPr lang="en-US" altLang="ja-JP" sz="1200" dirty="0">
              <a:latin typeface="Trebuchet MS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err="1" smtClean="0">
                <a:latin typeface="Trebuchet MS" pitchFamily="34" charset="0"/>
              </a:rPr>
              <a:t>Mizutani</a:t>
            </a:r>
            <a:r>
              <a:rPr lang="en-US" altLang="ja-JP" sz="1200" dirty="0" smtClean="0">
                <a:latin typeface="Trebuchet MS" pitchFamily="34" charset="0"/>
              </a:rPr>
              <a:t> </a:t>
            </a:r>
            <a:r>
              <a:rPr lang="en-US" altLang="ja-JP" sz="1200" i="1" dirty="0">
                <a:latin typeface="Trebuchet MS" pitchFamily="34" charset="0"/>
              </a:rPr>
              <a:t>et al</a:t>
            </a:r>
            <a:r>
              <a:rPr lang="en-US" altLang="ja-JP" sz="1200" dirty="0">
                <a:latin typeface="Trebuchet MS" pitchFamily="34" charset="0"/>
              </a:rPr>
              <a:t>., </a:t>
            </a:r>
            <a:r>
              <a:rPr lang="en-US" altLang="ja-JP" sz="1200" i="1" dirty="0">
                <a:latin typeface="Trebuchet MS" pitchFamily="34" charset="0"/>
              </a:rPr>
              <a:t>J. Synchrotron </a:t>
            </a:r>
            <a:r>
              <a:rPr lang="en-US" altLang="ja-JP" sz="1200" i="1" dirty="0" err="1">
                <a:latin typeface="Trebuchet MS" pitchFamily="34" charset="0"/>
              </a:rPr>
              <a:t>Radiat</a:t>
            </a:r>
            <a:r>
              <a:rPr lang="en-US" altLang="ja-JP" sz="1200" dirty="0">
                <a:latin typeface="Trebuchet MS" pitchFamily="34" charset="0"/>
              </a:rPr>
              <a:t>. </a:t>
            </a:r>
            <a:r>
              <a:rPr lang="en-US" altLang="ja-JP" sz="1200" b="1" dirty="0">
                <a:latin typeface="Trebuchet MS" pitchFamily="34" charset="0"/>
              </a:rPr>
              <a:t>15</a:t>
            </a:r>
            <a:r>
              <a:rPr lang="en-US" altLang="ja-JP" sz="1200" dirty="0">
                <a:latin typeface="Trebuchet MS" pitchFamily="34" charset="0"/>
              </a:rPr>
              <a:t>, 374 (2008).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err="1">
                <a:latin typeface="Trebuchet MS" pitchFamily="34" charset="0"/>
              </a:rPr>
              <a:t>Mizutani</a:t>
            </a:r>
            <a:r>
              <a:rPr lang="en-US" altLang="ja-JP" sz="1200" dirty="0">
                <a:latin typeface="Trebuchet MS" pitchFamily="34" charset="0"/>
              </a:rPr>
              <a:t> </a:t>
            </a:r>
            <a:r>
              <a:rPr lang="en-US" altLang="ja-JP" sz="1200" i="1" dirty="0">
                <a:latin typeface="Trebuchet MS" pitchFamily="34" charset="0"/>
              </a:rPr>
              <a:t>et al</a:t>
            </a:r>
            <a:r>
              <a:rPr lang="en-US" altLang="ja-JP" sz="1200" dirty="0">
                <a:latin typeface="Trebuchet MS" pitchFamily="34" charset="0"/>
              </a:rPr>
              <a:t>., </a:t>
            </a:r>
            <a:r>
              <a:rPr lang="en-US" altLang="ja-JP" sz="1200" i="1" dirty="0">
                <a:latin typeface="Trebuchet MS" pitchFamily="34" charset="0"/>
              </a:rPr>
              <a:t>Tissue Eng</a:t>
            </a:r>
            <a:r>
              <a:rPr lang="en-US" altLang="ja-JP" sz="1200" dirty="0">
                <a:latin typeface="Trebuchet MS" pitchFamily="34" charset="0"/>
              </a:rPr>
              <a:t>. </a:t>
            </a:r>
            <a:r>
              <a:rPr lang="en-US" altLang="ja-JP" sz="1200" i="1" dirty="0">
                <a:latin typeface="Trebuchet MS" pitchFamily="34" charset="0"/>
              </a:rPr>
              <a:t>Part C</a:t>
            </a:r>
            <a:r>
              <a:rPr lang="en-US" altLang="ja-JP" sz="1200" dirty="0">
                <a:latin typeface="Trebuchet MS" pitchFamily="34" charset="0"/>
              </a:rPr>
              <a:t> </a:t>
            </a:r>
            <a:r>
              <a:rPr lang="en-US" altLang="ja-JP" sz="1200" b="1" dirty="0">
                <a:latin typeface="Trebuchet MS" pitchFamily="34" charset="0"/>
              </a:rPr>
              <a:t>15</a:t>
            </a:r>
            <a:r>
              <a:rPr lang="en-US" altLang="ja-JP" sz="1200" dirty="0">
                <a:latin typeface="Trebuchet MS" pitchFamily="34" charset="0"/>
              </a:rPr>
              <a:t>, 359 (2008</a:t>
            </a:r>
            <a:r>
              <a:rPr lang="en-US" altLang="ja-JP" sz="1200" dirty="0" smtClean="0">
                <a:latin typeface="Trebuchet MS" pitchFamily="34" charset="0"/>
              </a:rPr>
              <a:t>).</a:t>
            </a:r>
            <a:endParaRPr lang="en-US" altLang="ja-JP" sz="1200" dirty="0">
              <a:latin typeface="Trebuchet MS" pitchFamily="34" charset="0"/>
            </a:endParaRPr>
          </a:p>
        </p:txBody>
      </p:sp>
      <p:sp>
        <p:nvSpPr>
          <p:cNvPr id="26628" name="Text Box 15"/>
          <p:cNvSpPr txBox="1">
            <a:spLocks noChangeArrowheads="1"/>
          </p:cNvSpPr>
          <p:nvPr/>
        </p:nvSpPr>
        <p:spPr bwMode="auto">
          <a:xfrm>
            <a:off x="35495" y="1255400"/>
            <a:ext cx="432048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Trebuchet MS" pitchFamily="34" charset="0"/>
              </a:rPr>
              <a:t>ショウジョウバエ</a:t>
            </a:r>
            <a:endParaRPr lang="ja-JP" altLang="en-US" sz="2400" dirty="0">
              <a:latin typeface="Trebuchet MS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33CC33"/>
                </a:solidFill>
              </a:rPr>
              <a:t>　緑： </a:t>
            </a:r>
            <a:r>
              <a:rPr lang="en-US" altLang="ja-JP" sz="2400" dirty="0">
                <a:solidFill>
                  <a:srgbClr val="33CC33"/>
                </a:solidFill>
                <a:latin typeface="Trebuchet MS" pitchFamily="34" charset="0"/>
              </a:rPr>
              <a:t>Pt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33CC33"/>
                </a:solidFill>
                <a:latin typeface="Trebuchet MS" pitchFamily="34" charset="0"/>
              </a:rPr>
              <a:t>　　</a:t>
            </a:r>
            <a:r>
              <a:rPr lang="en-US" altLang="ja-JP" sz="2400" dirty="0">
                <a:solidFill>
                  <a:srgbClr val="33CC33"/>
                </a:solidFill>
                <a:latin typeface="Trebuchet MS" pitchFamily="34" charset="0"/>
              </a:rPr>
              <a:t>11.570 </a:t>
            </a:r>
            <a:r>
              <a:rPr lang="en-US" altLang="ja-JP" sz="2400" dirty="0" err="1">
                <a:solidFill>
                  <a:srgbClr val="33CC33"/>
                </a:solidFill>
                <a:latin typeface="Trebuchet MS" pitchFamily="34" charset="0"/>
              </a:rPr>
              <a:t>keV</a:t>
            </a:r>
            <a:r>
              <a:rPr lang="en-US" altLang="ja-JP" sz="2400" dirty="0">
                <a:solidFill>
                  <a:srgbClr val="33CC33"/>
                </a:solidFill>
                <a:latin typeface="Trebuchet MS" pitchFamily="34" charset="0"/>
              </a:rPr>
              <a:t> – 11.550 </a:t>
            </a:r>
            <a:r>
              <a:rPr lang="en-US" altLang="ja-JP" sz="2400" dirty="0" err="1" smtClean="0">
                <a:solidFill>
                  <a:srgbClr val="33CC33"/>
                </a:solidFill>
                <a:latin typeface="Trebuchet MS" pitchFamily="34" charset="0"/>
              </a:rPr>
              <a:t>keV</a:t>
            </a:r>
            <a:endParaRPr lang="en-US" altLang="ja-JP" sz="2400" dirty="0" smtClean="0">
              <a:solidFill>
                <a:srgbClr val="33CC33"/>
              </a:solidFill>
              <a:latin typeface="Trebuchet MS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33CC33"/>
                </a:solidFill>
                <a:latin typeface="Trebuchet MS" pitchFamily="34" charset="0"/>
              </a:rPr>
              <a:t>　</a:t>
            </a:r>
            <a:r>
              <a:rPr lang="ja-JP" altLang="en-US" sz="2400" dirty="0" smtClean="0">
                <a:solidFill>
                  <a:srgbClr val="33CC33"/>
                </a:solidFill>
                <a:latin typeface="Trebuchet MS" pitchFamily="34" charset="0"/>
              </a:rPr>
              <a:t>　培地（飼料）に添加</a:t>
            </a:r>
            <a:endParaRPr lang="en-US" altLang="ja-JP" sz="2400" dirty="0" smtClean="0">
              <a:solidFill>
                <a:srgbClr val="33CC33"/>
              </a:solidFill>
              <a:latin typeface="Trebuchet MS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Trebuchet MS" pitchFamily="34" charset="0"/>
              </a:rPr>
              <a:t>　</a:t>
            </a:r>
            <a:r>
              <a:rPr lang="ja-JP" altLang="en-US" sz="2400" dirty="0">
                <a:solidFill>
                  <a:srgbClr val="FF0000"/>
                </a:solidFill>
              </a:rPr>
              <a:t>赤： </a:t>
            </a:r>
            <a:r>
              <a:rPr lang="en-US" altLang="ja-JP" sz="2400" dirty="0">
                <a:solidFill>
                  <a:srgbClr val="FF0000"/>
                </a:solidFill>
                <a:latin typeface="Trebuchet MS" pitchFamily="34" charset="0"/>
              </a:rPr>
              <a:t>Au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FF0000"/>
                </a:solidFill>
                <a:latin typeface="Trebuchet MS" pitchFamily="34" charset="0"/>
              </a:rPr>
              <a:t>　　</a:t>
            </a:r>
            <a:r>
              <a:rPr lang="en-US" altLang="ja-JP" sz="2400" dirty="0">
                <a:solidFill>
                  <a:srgbClr val="FF0000"/>
                </a:solidFill>
                <a:latin typeface="Trebuchet MS" pitchFamily="34" charset="0"/>
              </a:rPr>
              <a:t>11.930 </a:t>
            </a:r>
            <a:r>
              <a:rPr lang="en-US" altLang="ja-JP" sz="2400" dirty="0" err="1">
                <a:solidFill>
                  <a:srgbClr val="FF0000"/>
                </a:solidFill>
                <a:latin typeface="Trebuchet MS" pitchFamily="34" charset="0"/>
              </a:rPr>
              <a:t>keV</a:t>
            </a:r>
            <a:r>
              <a:rPr lang="en-US" altLang="ja-JP" sz="2400" dirty="0">
                <a:solidFill>
                  <a:srgbClr val="FF0000"/>
                </a:solidFill>
                <a:latin typeface="Trebuchet MS" pitchFamily="34" charset="0"/>
              </a:rPr>
              <a:t> - 11.910 </a:t>
            </a:r>
            <a:r>
              <a:rPr lang="en-US" altLang="ja-JP" sz="2400" dirty="0" err="1">
                <a:solidFill>
                  <a:srgbClr val="FF0000"/>
                </a:solidFill>
                <a:latin typeface="Trebuchet MS" pitchFamily="34" charset="0"/>
              </a:rPr>
              <a:t>keV</a:t>
            </a:r>
            <a:endParaRPr lang="en-US" altLang="ja-JP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solidFill>
                  <a:srgbClr val="FF0000"/>
                </a:solidFill>
                <a:latin typeface="Trebuchet MS" pitchFamily="34" charset="0"/>
              </a:rPr>
              <a:t>　　染色</a:t>
            </a:r>
            <a:endParaRPr lang="en-US" altLang="ja-JP" sz="2400" dirty="0">
              <a:solidFill>
                <a:srgbClr val="FF0000"/>
              </a:solidFill>
              <a:latin typeface="Trebuchet MS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solidFill>
                <a:srgbClr val="33CC33"/>
              </a:solidFill>
              <a:latin typeface="Trebuchet MS" pitchFamily="34" charset="0"/>
            </a:endParaRPr>
          </a:p>
        </p:txBody>
      </p:sp>
      <p:sp>
        <p:nvSpPr>
          <p:cNvPr id="26629" name="Text Box 16"/>
          <p:cNvSpPr txBox="1">
            <a:spLocks noChangeArrowheads="1"/>
          </p:cNvSpPr>
          <p:nvPr/>
        </p:nvSpPr>
        <p:spPr bwMode="auto">
          <a:xfrm>
            <a:off x="3744913" y="6461125"/>
            <a:ext cx="10429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>
                <a:solidFill>
                  <a:srgbClr val="DDDDDD"/>
                </a:solidFill>
                <a:latin typeface="Trebuchet MS" pitchFamily="34" charset="0"/>
              </a:rPr>
              <a:t>071121-14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000">
                <a:solidFill>
                  <a:srgbClr val="DDDDDD"/>
                </a:solidFill>
                <a:latin typeface="Trebuchet MS" pitchFamily="34" charset="0"/>
              </a:rPr>
              <a:t>2008.2</a:t>
            </a:r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68" y="3894375"/>
            <a:ext cx="4104349" cy="198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0"/>
            <a:ext cx="4427984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en-US" altLang="ja-JP" sz="2800" dirty="0" smtClean="0">
                <a:latin typeface="Calibri" pitchFamily="34" charset="0"/>
              </a:rPr>
              <a:t>X</a:t>
            </a:r>
            <a:r>
              <a:rPr lang="ja-JP" altLang="en-US" sz="2800" dirty="0" smtClean="0">
                <a:latin typeface="Calibri" pitchFamily="34" charset="0"/>
              </a:rPr>
              <a:t>線エネルギー</a:t>
            </a:r>
            <a:r>
              <a:rPr lang="ja-JP" altLang="en-US" sz="2800" dirty="0">
                <a:latin typeface="Calibri" pitchFamily="34" charset="0"/>
              </a:rPr>
              <a:t>（</a:t>
            </a:r>
            <a:r>
              <a:rPr lang="ja-JP" altLang="en-US" sz="2800" dirty="0" smtClean="0">
                <a:latin typeface="Calibri" pitchFamily="34" charset="0"/>
              </a:rPr>
              <a:t>波長</a:t>
            </a:r>
            <a:r>
              <a:rPr lang="ja-JP" altLang="en-US" sz="2800" dirty="0">
                <a:latin typeface="Calibri" pitchFamily="34" charset="0"/>
              </a:rPr>
              <a:t>）</a:t>
            </a:r>
            <a:r>
              <a:rPr lang="ja-JP" altLang="en-US" sz="2800" dirty="0" smtClean="0">
                <a:latin typeface="Calibri" pitchFamily="34" charset="0"/>
              </a:rPr>
              <a:t>を</a:t>
            </a:r>
            <a:endParaRPr lang="en-US" altLang="ja-JP" sz="2800" dirty="0" smtClean="0"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800" dirty="0" smtClean="0">
                <a:latin typeface="Calibri" pitchFamily="34" charset="0"/>
              </a:rPr>
              <a:t>　自由に変えるのもアリ</a:t>
            </a:r>
            <a:endParaRPr lang="ja-JP" altLang="en-US" sz="28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05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457" y="476672"/>
            <a:ext cx="2160999" cy="590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 descr="C:\Users\Mizutani\all\kenkyu\tomography\paper\180222NanoBrain\figs\131011Cs1524LB12a180301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45" y="332656"/>
            <a:ext cx="2643187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620688"/>
            <a:ext cx="2946327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4211960" y="6248385"/>
            <a:ext cx="26949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131011Cs1524LB12a180301a</a:t>
            </a:r>
          </a:p>
          <a:p>
            <a:r>
              <a:rPr lang="en-US" altLang="ja-JP" sz="1000" dirty="0">
                <a:solidFill>
                  <a:schemeClr val="bg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131011Cs1524LB12a_J014g180209</a:t>
            </a:r>
          </a:p>
          <a:p>
            <a:r>
              <a:rPr lang="en-US" altLang="ja-JP" sz="1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150930Cs17L24D18_X012g180215_mag0.065</a:t>
            </a:r>
            <a:endParaRPr kumimoji="1" lang="ja-JP" altLang="en-US" sz="1000" dirty="0">
              <a:solidFill>
                <a:schemeClr val="bg2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-1" y="0"/>
            <a:ext cx="903649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800" smtClean="0">
                <a:latin typeface="Calibri" pitchFamily="34" charset="0"/>
              </a:rPr>
              <a:t>非常に高輝度→小さいピクセルでも多数の光子→高分解能</a:t>
            </a:r>
            <a:endParaRPr lang="ja-JP" altLang="en-US" sz="2800" dirty="0">
              <a:latin typeface="Calibri" pitchFamily="34" charset="0"/>
            </a:endParaRPr>
          </a:p>
        </p:txBody>
      </p: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107504" y="6152754"/>
            <a:ext cx="489723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smtClean="0">
                <a:latin typeface="Trebuchet MS" pitchFamily="34" charset="0"/>
              </a:rPr>
              <a:t>Human cerebral cortex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smtClean="0">
                <a:latin typeface="Trebuchet MS" pitchFamily="34" charset="0"/>
              </a:rPr>
              <a:t>SPring-8 BL37XU, BL47XU; Advanced Photon Source 32-ID-C</a:t>
            </a:r>
            <a:endParaRPr lang="en-US" altLang="ja-JP" sz="1200" dirty="0">
              <a:latin typeface="Trebuchet MS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err="1" smtClean="0">
                <a:latin typeface="Trebuchet MS" pitchFamily="34" charset="0"/>
              </a:rPr>
              <a:t>Mizutani</a:t>
            </a:r>
            <a:r>
              <a:rPr lang="en-US" altLang="ja-JP" sz="1200" dirty="0" smtClean="0">
                <a:latin typeface="Trebuchet MS" pitchFamily="34" charset="0"/>
              </a:rPr>
              <a:t> </a:t>
            </a:r>
            <a:r>
              <a:rPr lang="en-US" altLang="ja-JP" sz="1200" i="1" dirty="0">
                <a:latin typeface="Trebuchet MS" pitchFamily="34" charset="0"/>
              </a:rPr>
              <a:t>et al</a:t>
            </a:r>
            <a:r>
              <a:rPr lang="en-US" altLang="ja-JP" sz="1200" dirty="0" smtClean="0">
                <a:latin typeface="Trebuchet MS" pitchFamily="34" charset="0"/>
              </a:rPr>
              <a:t>.</a:t>
            </a:r>
            <a:endParaRPr lang="en-US" altLang="ja-JP" sz="1200" dirty="0">
              <a:latin typeface="Trebuchet MS" pitchFamily="34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827584" y="5457418"/>
            <a:ext cx="510656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itchFamily="34" charset="0"/>
              </a:rPr>
              <a:t>統合失調症　ヒト大脳前頭葉皮質</a:t>
            </a:r>
            <a:endParaRPr lang="en-US" altLang="ja-JP" sz="2000" dirty="0" smtClean="0">
              <a:latin typeface="Calibri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 smtClean="0">
                <a:latin typeface="Calibri" pitchFamily="34" charset="0"/>
              </a:rPr>
              <a:t>三次元像で</a:t>
            </a:r>
            <a:r>
              <a:rPr lang="en-US" altLang="ja-JP" sz="2000" dirty="0" smtClean="0">
                <a:latin typeface="Calibri" pitchFamily="34" charset="0"/>
              </a:rPr>
              <a:t>100-300 nm </a:t>
            </a:r>
            <a:r>
              <a:rPr lang="ja-JP" altLang="en-US" sz="2000" dirty="0" smtClean="0">
                <a:latin typeface="Calibri" pitchFamily="34" charset="0"/>
              </a:rPr>
              <a:t>分解能</a:t>
            </a:r>
            <a:endParaRPr lang="en-US" altLang="ja-JP" sz="2000" dirty="0" smtClean="0">
              <a:latin typeface="Calibri" pitchFamily="34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7164667" y="6292266"/>
            <a:ext cx="107974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ja-JP" altLang="en-US" sz="2000" dirty="0">
                <a:latin typeface="Calibri" pitchFamily="34" charset="0"/>
              </a:rPr>
              <a:t>健</a:t>
            </a:r>
            <a:r>
              <a:rPr lang="ja-JP" altLang="en-US" sz="2000" dirty="0" smtClean="0">
                <a:latin typeface="Calibri" pitchFamily="34" charset="0"/>
              </a:rPr>
              <a:t>常</a:t>
            </a:r>
            <a:r>
              <a:rPr lang="ja-JP" altLang="en-US" sz="2000" dirty="0">
                <a:latin typeface="Calibri" pitchFamily="34" charset="0"/>
              </a:rPr>
              <a:t>例</a:t>
            </a:r>
            <a:endParaRPr lang="en-US" altLang="ja-JP" sz="2000" dirty="0" smtClean="0">
              <a:latin typeface="Calibri" pitchFamily="34" charset="0"/>
            </a:endParaRP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605557" y="5085184"/>
            <a:ext cx="5100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>
                <a:latin typeface="Trebuchet MS" pitchFamily="34" charset="0"/>
              </a:rPr>
              <a:t>20</a:t>
            </a:r>
            <a:r>
              <a:rPr lang="en-US" altLang="ja-JP" sz="1200" dirty="0" smtClean="0">
                <a:latin typeface="Trebuchet MS" pitchFamily="34" charset="0"/>
              </a:rPr>
              <a:t> um</a:t>
            </a:r>
            <a:endParaRPr lang="ja-JP" altLang="en-US" sz="1200" dirty="0">
              <a:latin typeface="Trebuchet MS" pitchFamily="34" charset="0"/>
            </a:endParaRP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8172400" y="6124654"/>
            <a:ext cx="5100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>
                <a:latin typeface="Trebuchet MS" pitchFamily="34" charset="0"/>
              </a:rPr>
              <a:t>20</a:t>
            </a:r>
            <a:r>
              <a:rPr lang="en-US" altLang="ja-JP" sz="1200" dirty="0" smtClean="0">
                <a:latin typeface="Trebuchet MS" pitchFamily="34" charset="0"/>
              </a:rPr>
              <a:t> um</a:t>
            </a:r>
            <a:endParaRPr lang="ja-JP" altLang="en-US" sz="1200" dirty="0"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638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5496" y="24805"/>
            <a:ext cx="9001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smtClean="0">
                <a:latin typeface="Trebuchet MS" pitchFamily="34" charset="0"/>
              </a:rPr>
              <a:t>サンプルについて：生物試料は</a:t>
            </a:r>
            <a:r>
              <a:rPr lang="en-US" altLang="ja-JP" sz="2800" smtClean="0">
                <a:latin typeface="Trebuchet MS" pitchFamily="34" charset="0"/>
              </a:rPr>
              <a:t>X</a:t>
            </a:r>
            <a:r>
              <a:rPr lang="ja-JP" altLang="en-US" sz="2800" smtClean="0">
                <a:latin typeface="Trebuchet MS" pitchFamily="34" charset="0"/>
              </a:rPr>
              <a:t>線コントラストが弱いです。</a:t>
            </a:r>
            <a:endParaRPr lang="ja-JP" altLang="en-US" sz="2800" dirty="0">
              <a:latin typeface="Trebuchet MS" pitchFamily="34" charset="0"/>
            </a:endParaRP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51520" y="548680"/>
            <a:ext cx="889248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2400" dirty="0" smtClean="0">
                <a:solidFill>
                  <a:schemeClr val="accent2"/>
                </a:solidFill>
                <a:latin typeface="Calibri" pitchFamily="34" charset="0"/>
              </a:rPr>
              <a:t>X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線では軽元素が見えにくいので、対策が必要です。</a:t>
            </a:r>
            <a:endParaRPr lang="ja-JP" altLang="en-US" sz="2400" dirty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　　↓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方法１．そのままで見えるときもあります。イチかバチかです。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方法２．重元素</a:t>
            </a:r>
            <a:r>
              <a:rPr lang="ja-JP" altLang="en-US" sz="2400" dirty="0">
                <a:solidFill>
                  <a:schemeClr val="accent2"/>
                </a:solidFill>
                <a:latin typeface="Calibri" pitchFamily="34" charset="0"/>
              </a:rPr>
              <a:t>で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染色</a:t>
            </a:r>
            <a:endParaRPr lang="en-US" altLang="ja-JP" sz="2400" dirty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主に第５～第６周期</a:t>
            </a:r>
            <a:r>
              <a:rPr lang="ja-JP" altLang="en-US" sz="2400" dirty="0" smtClean="0">
                <a:latin typeface="Calibri" pitchFamily="34" charset="0"/>
              </a:rPr>
              <a:t>元素　</a:t>
            </a:r>
            <a:r>
              <a:rPr lang="en-US" altLang="ja-JP" sz="2400" dirty="0" smtClean="0">
                <a:latin typeface="Calibri" pitchFamily="34" charset="0"/>
              </a:rPr>
              <a:t>Au, Ag, Pt, </a:t>
            </a:r>
            <a:r>
              <a:rPr lang="en-US" altLang="ja-JP" sz="2400" dirty="0" err="1" smtClean="0">
                <a:latin typeface="Calibri" pitchFamily="34" charset="0"/>
              </a:rPr>
              <a:t>Os</a:t>
            </a:r>
            <a:r>
              <a:rPr lang="en-US" altLang="ja-JP" sz="2400" dirty="0" smtClean="0">
                <a:latin typeface="Calibri" pitchFamily="34" charset="0"/>
              </a:rPr>
              <a:t>, W, I, </a:t>
            </a:r>
            <a:r>
              <a:rPr lang="en-US" altLang="ja-JP" sz="2400" dirty="0" err="1" smtClean="0">
                <a:latin typeface="Calibri" pitchFamily="34" charset="0"/>
              </a:rPr>
              <a:t>etc</a:t>
            </a:r>
            <a:r>
              <a:rPr lang="en-US" altLang="ja-JP" sz="2400" dirty="0" smtClean="0">
                <a:latin typeface="Calibri" pitchFamily="34" charset="0"/>
              </a:rPr>
              <a:t>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染色の濃さ と、</a:t>
            </a:r>
            <a:r>
              <a:rPr lang="en-US" altLang="ja-JP" sz="2400" dirty="0" smtClean="0">
                <a:latin typeface="Calibri" pitchFamily="34" charset="0"/>
              </a:rPr>
              <a:t>X</a:t>
            </a:r>
            <a:r>
              <a:rPr lang="ja-JP" altLang="en-US" sz="2400" dirty="0" smtClean="0">
                <a:latin typeface="Calibri" pitchFamily="34" charset="0"/>
              </a:rPr>
              <a:t>線透過性のバランスが重要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→全部でなく、選択的に染色するのがポイントです（光顕と同様）。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方法３．乾燥して水（軟</a:t>
            </a:r>
            <a:r>
              <a:rPr lang="ja-JP" altLang="en-US" sz="2400" dirty="0">
                <a:solidFill>
                  <a:schemeClr val="accent2"/>
                </a:solidFill>
                <a:latin typeface="Calibri" pitchFamily="34" charset="0"/>
              </a:rPr>
              <a:t>組織の</a:t>
            </a:r>
            <a:r>
              <a:rPr lang="en-US" altLang="ja-JP" sz="2400" dirty="0">
                <a:solidFill>
                  <a:schemeClr val="accent2"/>
                </a:solidFill>
                <a:latin typeface="Calibri" pitchFamily="34" charset="0"/>
              </a:rPr>
              <a:t>7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割）を除く。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電子顕微鏡用のブタノール凍結乾燥など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</a:t>
            </a:r>
            <a:r>
              <a:rPr lang="ja-JP" altLang="en-US" sz="2400" dirty="0">
                <a:latin typeface="Calibri" pitchFamily="34" charset="0"/>
              </a:rPr>
              <a:t>　　</a:t>
            </a:r>
            <a:r>
              <a:rPr lang="ja-JP" altLang="en-US" sz="2400" dirty="0" smtClean="0">
                <a:latin typeface="Calibri" pitchFamily="34" charset="0"/>
              </a:rPr>
              <a:t>↓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残り３割（タンパク質・脂質）が見えてきます。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他</a:t>
            </a:r>
            <a:r>
              <a:rPr lang="ja-JP" altLang="en-US" sz="2400" dirty="0">
                <a:solidFill>
                  <a:schemeClr val="accent2"/>
                </a:solidFill>
                <a:latin typeface="Calibri" pitchFamily="34" charset="0"/>
              </a:rPr>
              <a:t>に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も</a:t>
            </a:r>
            <a:r>
              <a:rPr lang="ja-JP" altLang="en-US" sz="2400" dirty="0">
                <a:solidFill>
                  <a:schemeClr val="accent2"/>
                </a:solidFill>
                <a:latin typeface="Calibri" pitchFamily="34" charset="0"/>
              </a:rPr>
              <a:t>いろ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んな方法</a:t>
            </a:r>
            <a:r>
              <a:rPr lang="ja-JP" altLang="en-US" sz="2400" dirty="0">
                <a:solidFill>
                  <a:schemeClr val="accent2"/>
                </a:solidFill>
                <a:latin typeface="Calibri" pitchFamily="34" charset="0"/>
              </a:rPr>
              <a:t>が</a:t>
            </a: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ありえます。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</p:txBody>
      </p: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3707904" y="5589240"/>
            <a:ext cx="295232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smtClean="0">
                <a:latin typeface="Trebuchet MS" pitchFamily="34" charset="0"/>
              </a:rPr>
              <a:t>EAE-mouse brain, BL20B2, </a:t>
            </a:r>
            <a:r>
              <a:rPr lang="en-US" altLang="ja-JP" sz="1200" dirty="0" err="1" smtClean="0">
                <a:latin typeface="Trebuchet MS" pitchFamily="34" charset="0"/>
              </a:rPr>
              <a:t>Saiga</a:t>
            </a:r>
            <a:r>
              <a:rPr lang="en-US" altLang="ja-JP" sz="1200" dirty="0" smtClean="0">
                <a:latin typeface="Trebuchet MS" pitchFamily="34" charset="0"/>
              </a:rPr>
              <a:t> </a:t>
            </a:r>
            <a:r>
              <a:rPr lang="en-US" altLang="ja-JP" sz="1200" i="1" dirty="0">
                <a:latin typeface="Trebuchet MS" pitchFamily="34" charset="0"/>
              </a:rPr>
              <a:t>et al</a:t>
            </a:r>
            <a:r>
              <a:rPr lang="en-US" altLang="ja-JP" sz="1200" dirty="0" smtClean="0">
                <a:latin typeface="Trebuchet MS" pitchFamily="34" charset="0"/>
              </a:rPr>
              <a:t>.</a:t>
            </a:r>
            <a:endParaRPr lang="en-US" altLang="ja-JP" sz="1200" dirty="0">
              <a:latin typeface="Trebuchet MS" pitchFamily="34" charset="0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350091" y="5317994"/>
            <a:ext cx="30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800" dirty="0" smtClean="0">
                <a:latin typeface="Calibri" pitchFamily="34" charset="0"/>
              </a:rPr>
              <a:t>多発性</a:t>
            </a:r>
            <a:r>
              <a:rPr lang="ja-JP" altLang="en-US" sz="1800" dirty="0">
                <a:latin typeface="Calibri" pitchFamily="34" charset="0"/>
              </a:rPr>
              <a:t>硬化症</a:t>
            </a:r>
            <a:r>
              <a:rPr lang="ja-JP" altLang="en-US" sz="1800" dirty="0" smtClean="0">
                <a:latin typeface="Calibri" pitchFamily="34" charset="0"/>
              </a:rPr>
              <a:t>モデルマウス脳</a:t>
            </a:r>
            <a:endParaRPr lang="en-US" altLang="ja-JP" sz="1800" dirty="0">
              <a:latin typeface="Calibri" pitchFamily="34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242710" y="6550323"/>
            <a:ext cx="23920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00" dirty="0" smtClean="0">
                <a:solidFill>
                  <a:schemeClr val="bg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EAE-mouse blind BA01 p1784 LAC0-2.5</a:t>
            </a:r>
          </a:p>
        </p:txBody>
      </p:sp>
      <p:sp>
        <p:nvSpPr>
          <p:cNvPr id="9" name="Text Box 13"/>
          <p:cNvSpPr txBox="1">
            <a:spLocks noChangeArrowheads="1"/>
          </p:cNvSpPr>
          <p:nvPr/>
        </p:nvSpPr>
        <p:spPr bwMode="auto">
          <a:xfrm>
            <a:off x="3275902" y="2060848"/>
            <a:ext cx="295228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80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Mizutani</a:t>
            </a:r>
            <a:r>
              <a:rPr lang="en-US" altLang="ja-JP" sz="180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 </a:t>
            </a:r>
            <a:r>
              <a:rPr lang="en-US" altLang="ja-JP" sz="180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&amp; </a:t>
            </a:r>
            <a:r>
              <a:rPr lang="en-US" altLang="ja-JP" sz="1800" dirty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Suzuki</a:t>
            </a:r>
            <a:r>
              <a:rPr lang="en-US" altLang="ja-JP" sz="180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, </a:t>
            </a:r>
            <a:r>
              <a:rPr lang="en-US" altLang="ja-JP" sz="1800" smtClean="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2012</a:t>
            </a:r>
            <a:endParaRPr lang="en-US" altLang="ja-JP" sz="1800" dirty="0" smtClean="0"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  <p:pic>
        <p:nvPicPr>
          <p:cNvPr id="1027" name="Picture 3" descr="C:\Users\Mizutani\all\kenkyu\tomography\presentation\BL05p30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000" y="3549500"/>
            <a:ext cx="2653000" cy="330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8598445" y="6525344"/>
            <a:ext cx="510059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ja-JP" sz="1200" dirty="0" smtClean="0">
                <a:solidFill>
                  <a:schemeClr val="bg1"/>
                </a:solidFill>
                <a:latin typeface="Trebuchet MS" pitchFamily="34" charset="0"/>
              </a:rPr>
              <a:t>500 um</a:t>
            </a:r>
            <a:endParaRPr lang="ja-JP" altLang="en-US" sz="1200" dirty="0">
              <a:solidFill>
                <a:schemeClr val="bg1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51520" y="476672"/>
            <a:ext cx="8892480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3048000" algn="l"/>
                <a:tab pos="5918200" algn="l"/>
              </a:tabLst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3048000" algn="l"/>
                <a:tab pos="5918200" algn="l"/>
              </a:tabLst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視野より大きくても測定できるので、大きさは原則自由ですが</a:t>
            </a:r>
            <a:r>
              <a:rPr lang="en-US" altLang="ja-JP" sz="2400" dirty="0" smtClean="0">
                <a:solidFill>
                  <a:schemeClr val="accent2"/>
                </a:solidFill>
                <a:latin typeface="Calibri" pitchFamily="34" charset="0"/>
              </a:rPr>
              <a:t>…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分厚い試料→</a:t>
            </a:r>
            <a:r>
              <a:rPr lang="en-US" altLang="ja-JP" sz="2400" dirty="0" smtClean="0">
                <a:latin typeface="Calibri" pitchFamily="34" charset="0"/>
              </a:rPr>
              <a:t>X</a:t>
            </a:r>
            <a:r>
              <a:rPr lang="ja-JP" altLang="en-US" sz="2400" dirty="0">
                <a:latin typeface="Calibri" pitchFamily="34" charset="0"/>
              </a:rPr>
              <a:t>線エネルギー</a:t>
            </a:r>
            <a:r>
              <a:rPr lang="ja-JP" altLang="en-US" sz="2400" dirty="0" smtClean="0">
                <a:latin typeface="Calibri" pitchFamily="34" charset="0"/>
              </a:rPr>
              <a:t>高→透過性大→コントラスト弱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→可能なら</a:t>
            </a:r>
            <a:r>
              <a:rPr lang="en-US" altLang="ja-JP" sz="2400" dirty="0" smtClean="0">
                <a:latin typeface="Calibri" pitchFamily="34" charset="0"/>
              </a:rPr>
              <a:t>1</a:t>
            </a:r>
            <a:r>
              <a:rPr lang="ja-JP" altLang="en-US" sz="2400" dirty="0" smtClean="0">
                <a:latin typeface="Calibri" pitchFamily="34" charset="0"/>
              </a:rPr>
              <a:t>～</a:t>
            </a:r>
            <a:r>
              <a:rPr lang="en-US" altLang="ja-JP" sz="2400" dirty="0" smtClean="0">
                <a:latin typeface="Calibri" pitchFamily="34" charset="0"/>
              </a:rPr>
              <a:t>2</a:t>
            </a:r>
            <a:r>
              <a:rPr lang="ja-JP" altLang="en-US" sz="2400" dirty="0" smtClean="0">
                <a:latin typeface="Calibri" pitchFamily="34" charset="0"/>
              </a:rPr>
              <a:t>ミリにすると、いい結果がでます。</a:t>
            </a:r>
            <a:endParaRPr lang="en-US" altLang="ja-JP" sz="2400" dirty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solidFill>
                  <a:schemeClr val="accent2"/>
                </a:solidFill>
                <a:latin typeface="Calibri" pitchFamily="34" charset="0"/>
              </a:rPr>
              <a:t>視野と分解能はトレードオフの関係にあります。</a:t>
            </a:r>
            <a:endParaRPr lang="en-US" altLang="ja-JP" sz="2400" dirty="0" smtClean="0">
              <a:solidFill>
                <a:schemeClr val="accent2"/>
              </a:solidFill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 smtClean="0">
                <a:latin typeface="Calibri" pitchFamily="34" charset="0"/>
              </a:rPr>
              <a:t>　視野幅＝画素数</a:t>
            </a:r>
            <a:r>
              <a:rPr lang="en-US" altLang="ja-JP" sz="2400" dirty="0" smtClean="0">
                <a:latin typeface="Calibri" pitchFamily="34" charset="0"/>
              </a:rPr>
              <a:t>2000 ×</a:t>
            </a:r>
            <a:r>
              <a:rPr lang="ja-JP" altLang="en-US" sz="2400" dirty="0" smtClean="0">
                <a:latin typeface="Calibri" pitchFamily="34" charset="0"/>
              </a:rPr>
              <a:t>ピクセル幅</a:t>
            </a:r>
            <a:r>
              <a:rPr lang="ja-JP" altLang="en-US" sz="2400" dirty="0">
                <a:latin typeface="Calibri" pitchFamily="34" charset="0"/>
              </a:rPr>
              <a:t>（最大でも分解能</a:t>
            </a:r>
            <a:r>
              <a:rPr lang="en-US" altLang="ja-JP" sz="2400" dirty="0">
                <a:latin typeface="Calibri" pitchFamily="34" charset="0"/>
              </a:rPr>
              <a:t>÷</a:t>
            </a:r>
            <a:r>
              <a:rPr lang="ja-JP" altLang="en-US" sz="2400" dirty="0">
                <a:latin typeface="Calibri" pitchFamily="34" charset="0"/>
              </a:rPr>
              <a:t>２</a:t>
            </a:r>
            <a:r>
              <a:rPr lang="ja-JP" altLang="en-US" sz="2400" dirty="0" smtClean="0">
                <a:latin typeface="Calibri" pitchFamily="34" charset="0"/>
              </a:rPr>
              <a:t>）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例）</a:t>
            </a:r>
            <a:r>
              <a:rPr lang="en-US" altLang="ja-JP" sz="2400" dirty="0" smtClean="0">
                <a:latin typeface="Calibri" pitchFamily="34" charset="0"/>
              </a:rPr>
              <a:t>1 um</a:t>
            </a:r>
            <a:r>
              <a:rPr lang="ja-JP" altLang="en-US" sz="2400" dirty="0" smtClean="0">
                <a:latin typeface="Calibri" pitchFamily="34" charset="0"/>
              </a:rPr>
              <a:t>分解能</a:t>
            </a:r>
            <a:r>
              <a:rPr lang="en-US" altLang="ja-JP" sz="2400" dirty="0" smtClean="0">
                <a:latin typeface="Calibri" pitchFamily="34" charset="0"/>
              </a:rPr>
              <a:t>÷2×2000</a:t>
            </a:r>
            <a:r>
              <a:rPr lang="ja-JP" altLang="en-US" sz="2400" dirty="0" smtClean="0">
                <a:latin typeface="Calibri" pitchFamily="34" charset="0"/>
              </a:rPr>
              <a:t>ピクセル＝ </a:t>
            </a:r>
            <a:r>
              <a:rPr lang="en-US" altLang="ja-JP" sz="2400" dirty="0" smtClean="0">
                <a:latin typeface="Calibri" pitchFamily="34" charset="0"/>
              </a:rPr>
              <a:t>1 mm</a:t>
            </a:r>
            <a:r>
              <a:rPr lang="ja-JP" altLang="en-US" sz="2400" dirty="0" smtClean="0">
                <a:latin typeface="Calibri" pitchFamily="34" charset="0"/>
              </a:rPr>
              <a:t>視野</a:t>
            </a:r>
            <a:endParaRPr lang="en-US" altLang="ja-JP" sz="2400" dirty="0" smtClean="0">
              <a:latin typeface="Calibri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400" dirty="0">
                <a:latin typeface="Calibri" pitchFamily="34" charset="0"/>
              </a:rPr>
              <a:t>　</a:t>
            </a:r>
            <a:r>
              <a:rPr lang="ja-JP" altLang="en-US" sz="2400" dirty="0" smtClean="0">
                <a:latin typeface="Calibri" pitchFamily="34" charset="0"/>
              </a:rPr>
              <a:t>　　　</a:t>
            </a:r>
            <a:r>
              <a:rPr lang="en-US" altLang="ja-JP" sz="2400" dirty="0" smtClean="0">
                <a:latin typeface="Calibri" pitchFamily="34" charset="0"/>
              </a:rPr>
              <a:t>100 nm</a:t>
            </a:r>
            <a:r>
              <a:rPr lang="ja-JP" altLang="en-US" sz="2400" dirty="0" smtClean="0">
                <a:latin typeface="Calibri" pitchFamily="34" charset="0"/>
              </a:rPr>
              <a:t>分解能→</a:t>
            </a:r>
            <a:r>
              <a:rPr lang="en-US" altLang="ja-JP" sz="2400" dirty="0" smtClean="0">
                <a:latin typeface="Calibri" pitchFamily="34" charset="0"/>
              </a:rPr>
              <a:t>100 um</a:t>
            </a:r>
            <a:r>
              <a:rPr lang="ja-JP" altLang="en-US" sz="2400" dirty="0" smtClean="0">
                <a:latin typeface="Calibri" pitchFamily="34" charset="0"/>
              </a:rPr>
              <a:t>視野</a:t>
            </a:r>
            <a:endParaRPr lang="en-US" altLang="ja-JP" sz="2400" dirty="0" smtClean="0">
              <a:latin typeface="Calibri" pitchFamily="34" charset="0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5496" y="44624"/>
            <a:ext cx="82819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2800" smtClean="0">
                <a:latin typeface="Trebuchet MS" pitchFamily="34" charset="0"/>
              </a:rPr>
              <a:t>実は、サンプルの大きさが見え方に影響します。</a:t>
            </a:r>
            <a:endParaRPr lang="ja-JP" altLang="en-US" sz="2800" dirty="0">
              <a:latin typeface="Trebuchet MS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00808"/>
            <a:ext cx="4248472" cy="3076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760" y="1700808"/>
            <a:ext cx="4266728" cy="309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82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標準デザイン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標準デザイン">
  <a:themeElements>
    <a:clrScheme name="標準デザイン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標準デザイン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7509</TotalTime>
  <Words>1677</Words>
  <Application>Microsoft Office PowerPoint</Application>
  <PresentationFormat>画面に合わせる (4:3)</PresentationFormat>
  <Paragraphs>240</Paragraphs>
  <Slides>17</Slides>
  <Notes>7</Notes>
  <HiddenSlides>0</HiddenSlides>
  <MMClips>0</MMClips>
  <ScaleCrop>false</ScaleCrop>
  <HeadingPairs>
    <vt:vector size="4" baseType="variant">
      <vt:variant>
        <vt:lpstr>テーマ</vt:lpstr>
      </vt:variant>
      <vt:variant>
        <vt:i4>2</vt:i4>
      </vt:variant>
      <vt:variant>
        <vt:lpstr>スライド タイトル</vt:lpstr>
      </vt:variant>
      <vt:variant>
        <vt:i4>17</vt:i4>
      </vt:variant>
    </vt:vector>
  </HeadingPairs>
  <TitlesOfParts>
    <vt:vector size="19" baseType="lpstr">
      <vt:lpstr>標準デザイン</vt:lpstr>
      <vt:lpstr>1_標準デザイン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Univ. Tokyo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Mizutani</dc:creator>
  <cp:lastModifiedBy>admin</cp:lastModifiedBy>
  <cp:revision>447</cp:revision>
  <dcterms:created xsi:type="dcterms:W3CDTF">2002-06-10T07:56:42Z</dcterms:created>
  <dcterms:modified xsi:type="dcterms:W3CDTF">2018-09-05T02:32:51Z</dcterms:modified>
</cp:coreProperties>
</file>